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94" r:id="rId5"/>
    <p:sldId id="259" r:id="rId6"/>
    <p:sldId id="295" r:id="rId7"/>
    <p:sldId id="296" r:id="rId8"/>
    <p:sldId id="262" r:id="rId9"/>
    <p:sldId id="261" r:id="rId10"/>
    <p:sldId id="263" r:id="rId11"/>
    <p:sldId id="264" r:id="rId12"/>
    <p:sldId id="265" r:id="rId13"/>
    <p:sldId id="267" r:id="rId14"/>
    <p:sldId id="298" r:id="rId15"/>
    <p:sldId id="297" r:id="rId16"/>
    <p:sldId id="299" r:id="rId17"/>
    <p:sldId id="268" r:id="rId18"/>
    <p:sldId id="318" r:id="rId19"/>
    <p:sldId id="303" r:id="rId20"/>
    <p:sldId id="305" r:id="rId21"/>
    <p:sldId id="311" r:id="rId22"/>
    <p:sldId id="304" r:id="rId23"/>
    <p:sldId id="306" r:id="rId24"/>
    <p:sldId id="309" r:id="rId25"/>
    <p:sldId id="308" r:id="rId26"/>
    <p:sldId id="310" r:id="rId27"/>
    <p:sldId id="312" r:id="rId28"/>
    <p:sldId id="307" r:id="rId29"/>
    <p:sldId id="317" r:id="rId30"/>
    <p:sldId id="319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PvZRQKi1SnqjK+ReRCjl4P1Uw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7ED714-346E-44DA-B093-4767A2F7BBAE}">
  <a:tblStyle styleId="{7F7ED714-346E-44DA-B093-4767A2F7BB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59101B-49DF-46F6-9A3F-AC4D68CC056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5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42902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846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316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7402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267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555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2945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1733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396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619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E4342904-4992-D81E-1208-98DC92020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>
            <a:extLst>
              <a:ext uri="{FF2B5EF4-FFF2-40B4-BE49-F238E27FC236}">
                <a16:creationId xmlns:a16="http://schemas.microsoft.com/office/drawing/2014/main" id="{B81C4B7C-6932-0EE2-18C1-C7A3A9538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>
            <a:extLst>
              <a:ext uri="{FF2B5EF4-FFF2-40B4-BE49-F238E27FC236}">
                <a16:creationId xmlns:a16="http://schemas.microsoft.com/office/drawing/2014/main" id="{260F0A6D-7EE0-4FC1-D941-9C9B8659E8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242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898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1522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9122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6926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3844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108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236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842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073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132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188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1183525C-5FB1-8755-D6C3-05E59D40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>
            <a:extLst>
              <a:ext uri="{FF2B5EF4-FFF2-40B4-BE49-F238E27FC236}">
                <a16:creationId xmlns:a16="http://schemas.microsoft.com/office/drawing/2014/main" id="{18266521-301B-69AD-3803-E7BD18AB0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>
            <a:extLst>
              <a:ext uri="{FF2B5EF4-FFF2-40B4-BE49-F238E27FC236}">
                <a16:creationId xmlns:a16="http://schemas.microsoft.com/office/drawing/2014/main" id="{B8FD2634-6DEC-8DDC-B521-520EEF27F2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8837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031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1183525C-5FB1-8755-D6C3-05E59D40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>
            <a:extLst>
              <a:ext uri="{FF2B5EF4-FFF2-40B4-BE49-F238E27FC236}">
                <a16:creationId xmlns:a16="http://schemas.microsoft.com/office/drawing/2014/main" id="{18266521-301B-69AD-3803-E7BD18AB0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>
            <a:extLst>
              <a:ext uri="{FF2B5EF4-FFF2-40B4-BE49-F238E27FC236}">
                <a16:creationId xmlns:a16="http://schemas.microsoft.com/office/drawing/2014/main" id="{B8FD2634-6DEC-8DDC-B521-520EEF27F2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78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4d02309a1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54d02309a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766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4d02309a1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54d02309a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407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4d02309a1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54d02309a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3138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533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04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4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1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3" Type="http://schemas.microsoft.com/office/2007/relationships/media" Target="../media/media4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7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73.png"/><Relationship Id="rId5" Type="http://schemas.microsoft.com/office/2007/relationships/media" Target="../media/media5.mp4"/><Relationship Id="rId10" Type="http://schemas.openxmlformats.org/officeDocument/2006/relationships/image" Target="../media/image72.png"/><Relationship Id="rId4" Type="http://schemas.openxmlformats.org/officeDocument/2006/relationships/video" Target="../media/media4.mp4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microsoft.com/office/2007/relationships/media" Target="../media/media7.mp4"/><Relationship Id="rId7" Type="http://schemas.openxmlformats.org/officeDocument/2006/relationships/image" Target="../media/image4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7.mp4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 txBox="1"/>
          <p:nvPr/>
        </p:nvSpPr>
        <p:spPr>
          <a:xfrm>
            <a:off x="6708068" y="4149070"/>
            <a:ext cx="51585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en-US" altLang="ko-KR" sz="2400" b="1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sPark</a:t>
            </a:r>
            <a:r>
              <a:rPr lang="ko-KR" altLang="en-US" sz="2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조 </a:t>
            </a: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김진호</a:t>
            </a:r>
            <a:r>
              <a:rPr lang="en-US" altLang="ko-KR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김은영</a:t>
            </a:r>
            <a:r>
              <a:rPr lang="en-US" altLang="ko-KR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유승권</a:t>
            </a:r>
          </a:p>
        </p:txBody>
      </p:sp>
      <p:sp>
        <p:nvSpPr>
          <p:cNvPr id="23" name="Google Shape;23;p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939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서울기술교육센터</a:t>
            </a: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/>
          <p:nvPr/>
        </p:nvSpPr>
        <p:spPr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1" descr="EMB0000378c3f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728742" y="2367345"/>
            <a:ext cx="1119990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영상처리</a:t>
            </a:r>
            <a:r>
              <a:rPr lang="en-US" altLang="ko-KR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기술을 활용한</a:t>
            </a:r>
            <a:r>
              <a:rPr lang="en-US" altLang="ko-KR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altLang="ko-KR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altLang="en-US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전기차 충전 타워</a:t>
            </a:r>
            <a:endParaRPr lang="ko-KR" altLang="en-US" sz="4000" dirty="0"/>
          </a:p>
        </p:txBody>
      </p:sp>
      <p:sp>
        <p:nvSpPr>
          <p:cNvPr id="30" name="Google Shape;30;p1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K-Digital </a:t>
            </a:r>
            <a:r>
              <a:rPr lang="ko-KR" sz="1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6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 cap="flat" cmpd="sng">
            <a:solidFill>
              <a:srgbClr val="939597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7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7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113" name="Google Shape;113;p7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개발 환경 및 장비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1164392" y="313361"/>
            <a:ext cx="52629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15;p7">
            <a:extLst>
              <a:ext uri="{FF2B5EF4-FFF2-40B4-BE49-F238E27FC236}">
                <a16:creationId xmlns:a16="http://schemas.microsoft.com/office/drawing/2014/main" id="{96AF6B52-3282-CB28-316B-6E63894C34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207288"/>
              </p:ext>
            </p:extLst>
          </p:nvPr>
        </p:nvGraphicFramePr>
        <p:xfrm>
          <a:off x="1653550" y="1811313"/>
          <a:ext cx="8884900" cy="3883075"/>
        </p:xfrm>
        <a:graphic>
          <a:graphicData uri="http://schemas.openxmlformats.org/drawingml/2006/table">
            <a:tbl>
              <a:tblPr>
                <a:noFill/>
                <a:tableStyleId>{7F7ED714-346E-44DA-B093-4767A2F7BBAE}</a:tableStyleId>
              </a:tblPr>
              <a:tblGrid>
                <a:gridCol w="136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075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충전 타워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/>
                        <a:t>충전기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Board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STM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Raspberry</a:t>
                      </a:r>
                      <a:r>
                        <a:rPr lang="ko-KR" b="1" dirty="0"/>
                        <a:t> </a:t>
                      </a:r>
                      <a:r>
                        <a:rPr lang="ko-KR" b="1" dirty="0" err="1"/>
                        <a:t>Pi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Jetson</a:t>
                      </a:r>
                      <a:r>
                        <a:rPr lang="ko-KR" b="1" dirty="0"/>
                        <a:t> </a:t>
                      </a:r>
                      <a:r>
                        <a:rPr lang="ko-KR" b="1" dirty="0" err="1"/>
                        <a:t>Nano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1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b="1" dirty="0"/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 err="1"/>
                        <a:t>Use</a:t>
                      </a:r>
                      <a:r>
                        <a:rPr lang="ko-KR" b="1" dirty="0"/>
                        <a:t> </a:t>
                      </a:r>
                      <a:r>
                        <a:rPr lang="ko-KR" b="1" dirty="0" err="1"/>
                        <a:t>to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Language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 </a:t>
                      </a:r>
                      <a:endParaRPr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Library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Google Shape;116;p7">
            <a:extLst>
              <a:ext uri="{FF2B5EF4-FFF2-40B4-BE49-F238E27FC236}">
                <a16:creationId xmlns:a16="http://schemas.microsoft.com/office/drawing/2014/main" id="{B5502015-2C0F-DB12-E7A7-9595C2EE21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5590" y="2785678"/>
            <a:ext cx="1074775" cy="10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8;p7">
            <a:extLst>
              <a:ext uri="{FF2B5EF4-FFF2-40B4-BE49-F238E27FC236}">
                <a16:creationId xmlns:a16="http://schemas.microsoft.com/office/drawing/2014/main" id="{C16DF39F-1B17-75EC-BBC7-57E85AC3431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500" y="4006088"/>
            <a:ext cx="713207" cy="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3;p7">
            <a:extLst>
              <a:ext uri="{FF2B5EF4-FFF2-40B4-BE49-F238E27FC236}">
                <a16:creationId xmlns:a16="http://schemas.microsoft.com/office/drawing/2014/main" id="{FFBA1870-D727-4F25-35B1-292502DB136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6515" y="4992791"/>
            <a:ext cx="1243850" cy="6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5;p7">
            <a:extLst>
              <a:ext uri="{FF2B5EF4-FFF2-40B4-BE49-F238E27FC236}">
                <a16:creationId xmlns:a16="http://schemas.microsoft.com/office/drawing/2014/main" id="{75A85218-5602-8D54-0E0A-330E094A99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49477" y="3999508"/>
            <a:ext cx="713200" cy="80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승강기식 (YKVT-SYSTEM)">
            <a:extLst>
              <a:ext uri="{FF2B5EF4-FFF2-40B4-BE49-F238E27FC236}">
                <a16:creationId xmlns:a16="http://schemas.microsoft.com/office/drawing/2014/main" id="{C2392617-8AE4-B22A-48B1-04E623E2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322" y="2789420"/>
            <a:ext cx="1310144" cy="110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컴파일 CHA-070WR (HMI/휴먼 머신 인터페이스/MMI/터치 스크린)">
            <a:extLst>
              <a:ext uri="{FF2B5EF4-FFF2-40B4-BE49-F238E27FC236}">
                <a16:creationId xmlns:a16="http://schemas.microsoft.com/office/drawing/2014/main" id="{7B9186AC-D583-2E58-A446-CE2BBD159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551" y="2785678"/>
            <a:ext cx="1113586" cy="111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Qt - 소셜 미디어 및 로고 아이콘">
            <a:extLst>
              <a:ext uri="{FF2B5EF4-FFF2-40B4-BE49-F238E27FC236}">
                <a16:creationId xmlns:a16="http://schemas.microsoft.com/office/drawing/2014/main" id="{C9BD7D69-FF82-5D51-E026-4115F127C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26" y="4954691"/>
            <a:ext cx="755522" cy="75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25;p7">
            <a:extLst>
              <a:ext uri="{FF2B5EF4-FFF2-40B4-BE49-F238E27FC236}">
                <a16:creationId xmlns:a16="http://schemas.microsoft.com/office/drawing/2014/main" id="{EA818F99-F451-12E6-C7FB-BDF23880F33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9387" y="3999508"/>
            <a:ext cx="713200" cy="80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xy 플로터 제작 가이드-1 하드웨어 : 네이버 블로그">
            <a:extLst>
              <a:ext uri="{FF2B5EF4-FFF2-40B4-BE49-F238E27FC236}">
                <a16:creationId xmlns:a16="http://schemas.microsoft.com/office/drawing/2014/main" id="{5AB07C2D-BBAA-D1C0-F059-D1A187DB4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520" y="2774487"/>
            <a:ext cx="1526480" cy="109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8"/>
          <p:cNvCxnSpPr/>
          <p:nvPr/>
        </p:nvCxnSpPr>
        <p:spPr>
          <a:xfrm>
            <a:off x="5375920" y="790307"/>
            <a:ext cx="651207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8"/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/>
          </a:p>
        </p:txBody>
      </p:sp>
      <p:sp>
        <p:nvSpPr>
          <p:cNvPr id="135" name="Google Shape;135;p8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36" name="Google Shape;136;p8"/>
          <p:cNvSpPr txBox="1"/>
          <p:nvPr/>
        </p:nvSpPr>
        <p:spPr>
          <a:xfrm>
            <a:off x="1144591" y="1192822"/>
            <a:ext cx="10207993" cy="45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팀 구성 및 역할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7" name="Google Shape;137;p8"/>
          <p:cNvGraphicFramePr/>
          <p:nvPr>
            <p:extLst>
              <p:ext uri="{D42A27DB-BD31-4B8C-83A1-F6EECF244321}">
                <p14:modId xmlns:p14="http://schemas.microsoft.com/office/powerpoint/2010/main" val="387452457"/>
              </p:ext>
            </p:extLst>
          </p:nvPr>
        </p:nvGraphicFramePr>
        <p:xfrm>
          <a:off x="1271464" y="1897526"/>
          <a:ext cx="9649075" cy="3284650"/>
        </p:xfrm>
        <a:graphic>
          <a:graphicData uri="http://schemas.openxmlformats.org/drawingml/2006/table">
            <a:tbl>
              <a:tblPr firstRow="1" bandRow="1">
                <a:noFill/>
                <a:tableStyleId>{1359101B-49DF-46F6-9A3F-AC4D68CC0563}</a:tableStyleId>
              </a:tblPr>
              <a:tblGrid>
                <a:gridCol w="201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3A3838"/>
                          </a:solidFill>
                        </a:rPr>
                        <a:t>훈련생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3A3838"/>
                          </a:solidFill>
                        </a:rPr>
                        <a:t>역할</a:t>
                      </a:r>
                      <a:endParaRPr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3A3838"/>
                          </a:solidFill>
                        </a:rPr>
                        <a:t>담당 업무</a:t>
                      </a:r>
                      <a:endParaRPr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3A3838"/>
                          </a:solidFill>
                        </a:rPr>
                        <a:t>유승권</a:t>
                      </a:r>
                      <a:endParaRPr sz="1800" b="0" i="0" u="none" strike="noStrike" cap="none" dirty="0">
                        <a:solidFill>
                          <a:srgbClr val="3A3838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altLang="ko-KR" sz="1600" i="0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 Manager</a:t>
                      </a:r>
                      <a:endParaRPr i="0"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600" b="1" i="0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계획 수립 및 일정관리</a:t>
                      </a:r>
                      <a:endParaRPr sz="1600" i="0" u="none" strike="noStrike" cap="none" dirty="0">
                        <a:solidFill>
                          <a:srgbClr val="3A3838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600" b="0" i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영상처리 및 좌표 맵핑</a:t>
                      </a:r>
                      <a:r>
                        <a:rPr lang="en-US" altLang="ko-KR" sz="1600" b="0" i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600" b="0" i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모터 펌웨어 제어</a:t>
                      </a:r>
                      <a:endParaRPr b="0"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3A3838"/>
                          </a:solidFill>
                        </a:rPr>
                        <a:t>김진호</a:t>
                      </a:r>
                      <a:endParaRPr sz="1800" b="0" i="0" u="none" strike="noStrike" cap="none" dirty="0">
                        <a:solidFill>
                          <a:srgbClr val="3A3838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altLang="ko-KR" sz="1600" i="0" u="none" strike="noStrike" cap="none" dirty="0">
                          <a:solidFill>
                            <a:srgbClr val="3A3838"/>
                          </a:solidFill>
                        </a:rPr>
                        <a:t>Git Manager</a:t>
                      </a:r>
                      <a:endParaRPr sz="1600" i="0" u="none" strike="noStrike" cap="none" dirty="0">
                        <a:solidFill>
                          <a:srgbClr val="3A3838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en-US" altLang="ko-KR" sz="16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600" b="1" u="none" strike="noStrike" cap="none" dirty="0" err="1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Github</a:t>
                      </a:r>
                      <a:r>
                        <a:rPr lang="en-US" altLang="ko-KR" sz="16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6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 워크플로우 관리</a:t>
                      </a:r>
                      <a:endParaRPr sz="1600" b="1" i="1" u="none" strike="noStrike" cap="none" dirty="0">
                        <a:solidFill>
                          <a:srgbClr val="3A3838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6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기구 설계</a:t>
                      </a:r>
                      <a:r>
                        <a:rPr lang="en-US" altLang="ko-KR" sz="1600" b="0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,</a:t>
                      </a:r>
                      <a:r>
                        <a:rPr lang="en-US" altLang="ko-KR" sz="1600" b="1" i="1" u="none" strike="noStrike" cap="none" dirty="0">
                          <a:solidFill>
                            <a:srgbClr val="3A3838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ko-KR" altLang="en-US" sz="1600" i="1" u="none" strike="noStrike" cap="none" dirty="0">
                          <a:solidFill>
                            <a:srgbClr val="3A3838"/>
                          </a:solidFill>
                        </a:rPr>
                        <a:t>모터 펌웨어</a:t>
                      </a:r>
                      <a:r>
                        <a:rPr lang="en-US" altLang="ko-KR" sz="1600" i="1" u="none" strike="noStrike" cap="none" dirty="0">
                          <a:solidFill>
                            <a:srgbClr val="3A3838"/>
                          </a:solidFill>
                        </a:rPr>
                        <a:t> </a:t>
                      </a:r>
                      <a:r>
                        <a:rPr lang="ko-KR" altLang="en-US" sz="1600" i="1" u="none" strike="noStrike" cap="none" dirty="0">
                          <a:solidFill>
                            <a:srgbClr val="3A3838"/>
                          </a:solidFill>
                        </a:rPr>
                        <a:t>제어</a:t>
                      </a:r>
                      <a:endParaRPr sz="1600" i="1" u="none" strike="noStrike" cap="none" dirty="0">
                        <a:solidFill>
                          <a:srgbClr val="3A3838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김은영</a:t>
                      </a:r>
                      <a:endParaRPr sz="1800" b="0" i="0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en-US" altLang="ko-KR" sz="1600" b="0" i="0" u="none" strike="noStrike" cap="none" dirty="0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UI/UX Designer</a:t>
                      </a:r>
                      <a:endParaRPr i="0"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en-US" altLang="ko-KR" sz="1600" b="1" i="0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UI/UX Design</a:t>
                      </a:r>
                      <a:endParaRPr b="1" i="0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en-US" altLang="ko-KR" sz="1600" i="1" dirty="0">
                          <a:solidFill>
                            <a:srgbClr val="3A3838"/>
                          </a:solidFill>
                        </a:rPr>
                        <a:t>UI/UX </a:t>
                      </a:r>
                      <a:r>
                        <a:rPr lang="ko-KR" altLang="en-US" sz="1600" i="1" dirty="0">
                          <a:solidFill>
                            <a:srgbClr val="3A3838"/>
                          </a:solidFill>
                        </a:rPr>
                        <a:t>디자인 및 기능 개발</a:t>
                      </a:r>
                      <a:endParaRPr sz="1600" b="0" i="1" u="none" strike="noStrike" cap="none" dirty="0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8" name="Google Shape;1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0"/>
            <a:ext cx="1160475" cy="714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5" name="Google Shape;145;p9"/>
          <p:cNvGraphicFramePr/>
          <p:nvPr>
            <p:extLst>
              <p:ext uri="{D42A27DB-BD31-4B8C-83A1-F6EECF244321}">
                <p14:modId xmlns:p14="http://schemas.microsoft.com/office/powerpoint/2010/main" val="646446376"/>
              </p:ext>
            </p:extLst>
          </p:nvPr>
        </p:nvGraphicFramePr>
        <p:xfrm>
          <a:off x="1011101" y="1715373"/>
          <a:ext cx="10153125" cy="4836957"/>
        </p:xfrm>
        <a:graphic>
          <a:graphicData uri="http://schemas.openxmlformats.org/drawingml/2006/table">
            <a:tbl>
              <a:tblPr firstRow="1" bandRow="1">
                <a:noFill/>
                <a:tableStyleId>{1359101B-49DF-46F6-9A3F-AC4D68CC0563}</a:tableStyleId>
              </a:tblPr>
              <a:tblGrid>
                <a:gridCol w="177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9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3A3838"/>
                          </a:solidFill>
                        </a:rPr>
                        <a:t>구분</a:t>
                      </a: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3A3838"/>
                          </a:solidFill>
                        </a:rPr>
                        <a:t>활동</a:t>
                      </a: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3A3838"/>
                          </a:solidFill>
                        </a:rPr>
                        <a:t>비고</a:t>
                      </a: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9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사전 기획</a:t>
                      </a:r>
                      <a:endParaRPr sz="1500" b="1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400" i="1" u="none" strike="noStrike" cap="none" dirty="0">
                          <a:solidFill>
                            <a:srgbClr val="3A3838"/>
                          </a:solidFill>
                        </a:rPr>
                        <a:t>프로젝트 기획 및 주제 선정</a:t>
                      </a:r>
                      <a:endParaRPr sz="1400" i="1" u="none" strike="noStrike" cap="none" dirty="0">
                        <a:solidFill>
                          <a:srgbClr val="3A3838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400" i="1" u="none" strike="noStrike" cap="none" dirty="0">
                          <a:solidFill>
                            <a:srgbClr val="3A3838"/>
                          </a:solidFill>
                        </a:rPr>
                        <a:t>운영 시나리오 작성</a:t>
                      </a:r>
                      <a:endParaRPr sz="14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기초 조사 및 요구사항 분석</a:t>
                      </a:r>
                      <a:endParaRPr dirty="0"/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기구 설계 및  하드웨어 사양조사</a:t>
                      </a:r>
                      <a:endParaRPr lang="ko-KR" altLang="en-US" sz="14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사용자 인터페이스 요구사항 정의서 작성</a:t>
                      </a:r>
                      <a:endParaRPr lang="ko-KR" altLang="en-US" sz="1400" dirty="0"/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 설계</a:t>
                      </a:r>
                      <a:endParaRPr dirty="0"/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디지털 </a:t>
                      </a:r>
                      <a:r>
                        <a:rPr lang="ko-KR" altLang="en-US" sz="1400" b="0" i="1" u="none" strike="noStrike" cap="none" dirty="0" err="1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목업</a:t>
                      </a:r>
                      <a:r>
                        <a:rPr lang="en-US" altLang="ko-KR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en-US" alt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 아키텍처 설계</a:t>
                      </a: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사용자 인터페이스 객체지향 설계</a:t>
                      </a:r>
                      <a:endParaRPr lang="ko-KR" altLang="en-US" sz="1400" dirty="0"/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7620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altLang="en-US" sz="15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핵심 기능 구현</a:t>
                      </a:r>
                      <a:endParaRPr sz="1500" b="1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400" i="1" u="none" strike="noStrike" cap="none" dirty="0">
                          <a:solidFill>
                            <a:srgbClr val="3A3838"/>
                          </a:solidFill>
                        </a:rPr>
                        <a:t>소켓 통신을 통한 스텝 모터 제어</a:t>
                      </a:r>
                      <a:endParaRPr sz="1400" dirty="0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en-US" alt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영상처리를 활용한 </a:t>
                      </a:r>
                      <a:r>
                        <a:rPr lang="ko-KR" altLang="en-US" sz="1400" b="0" i="1" u="none" strike="noStrike" cap="none" dirty="0" err="1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충전구</a:t>
                      </a:r>
                      <a:r>
                        <a:rPr lang="ko-KR" altLang="en-US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인식 및 좌표변환</a:t>
                      </a:r>
                      <a:endParaRPr lang="en-US" altLang="ko-KR" sz="14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en-US" alt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사용자 인터페이스 개발</a:t>
                      </a:r>
                      <a:endParaRPr sz="1400" dirty="0"/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b="0" i="1" u="none" strike="noStrike" cap="non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 통합 및 검증</a:t>
                      </a:r>
                      <a:endParaRPr sz="1500" b="1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altLang="en-US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충전타워 승강기</a:t>
                      </a:r>
                      <a:r>
                        <a:rPr lang="ko-KR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시스템 개발</a:t>
                      </a:r>
                      <a:endParaRPr sz="1400" dirty="0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ko-KR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이동식 충전 시스템 개발</a:t>
                      </a:r>
                      <a:endParaRPr sz="1400" dirty="0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ko-KR" sz="1400" b="0" i="1" u="none" strike="noStrike" cap="none" dirty="0" err="1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OpenCV를</a:t>
                      </a:r>
                      <a:r>
                        <a:rPr lang="ko-KR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활용한 </a:t>
                      </a:r>
                      <a:r>
                        <a:rPr lang="ko-KR" altLang="en-US" sz="1400" b="0" i="1" u="none" strike="noStrike" cap="none" dirty="0" err="1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충전구</a:t>
                      </a:r>
                      <a:r>
                        <a:rPr lang="ko-KR" altLang="en-US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인식 알고리즘 </a:t>
                      </a:r>
                      <a:r>
                        <a:rPr lang="ko-KR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개발</a:t>
                      </a:r>
                      <a:endParaRPr sz="14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400" b="0" i="1" u="none" strike="noStrike" cap="none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최종 시스템 검증</a:t>
                      </a:r>
                      <a:endParaRPr sz="1400" dirty="0"/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7" name="Google Shape;147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cxnSp>
        <p:nvCxnSpPr>
          <p:cNvPr id="149" name="Google Shape;149;p9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0" name="Google Shape;15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2;p7">
            <a:extLst>
              <a:ext uri="{FF2B5EF4-FFF2-40B4-BE49-F238E27FC236}">
                <a16:creationId xmlns:a16="http://schemas.microsoft.com/office/drawing/2014/main" id="{804B6F2D-823B-4AB6-9F20-87A476D25222}"/>
              </a:ext>
            </a:extLst>
          </p:cNvPr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11" name="Google Shape;113;p7">
            <a:extLst>
              <a:ext uri="{FF2B5EF4-FFF2-40B4-BE49-F238E27FC236}">
                <a16:creationId xmlns:a16="http://schemas.microsoft.com/office/drawing/2014/main" id="{F5645C45-7431-4BF5-912A-358F4CAFEEA4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세부 계획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"/>
          <p:cNvSpPr txBox="1"/>
          <p:nvPr/>
        </p:nvSpPr>
        <p:spPr>
          <a:xfrm>
            <a:off x="1156215" y="1104856"/>
            <a:ext cx="1039068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하드웨어 인터페이스</a:t>
            </a:r>
            <a:endParaRPr dirty="0"/>
          </a:p>
        </p:txBody>
      </p:sp>
      <p:sp>
        <p:nvSpPr>
          <p:cNvPr id="169" name="Google Shape;169;p10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70" name="Google Shape;170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cxnSp>
        <p:nvCxnSpPr>
          <p:cNvPr id="172" name="Google Shape;172;p10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5" name="Google Shape;17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D3899D-3575-C90E-75CB-192D9476A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15" y="1612647"/>
            <a:ext cx="10128107" cy="4858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"/>
          <p:cNvSpPr txBox="1"/>
          <p:nvPr/>
        </p:nvSpPr>
        <p:spPr>
          <a:xfrm>
            <a:off x="1156215" y="1104856"/>
            <a:ext cx="1039068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소프트웨어 아키텍처</a:t>
            </a:r>
            <a:endParaRPr dirty="0"/>
          </a:p>
        </p:txBody>
      </p:sp>
      <p:sp>
        <p:nvSpPr>
          <p:cNvPr id="169" name="Google Shape;169;p10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70" name="Google Shape;170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cxnSp>
        <p:nvCxnSpPr>
          <p:cNvPr id="172" name="Google Shape;172;p10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5" name="Google Shape;17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0144A1-2CF7-EAA5-4841-D61C30895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553" y="1664767"/>
            <a:ext cx="9120025" cy="46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1156215" y="1104856"/>
            <a:ext cx="1039068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유즈케이스</a:t>
            </a:r>
            <a:endParaRPr dirty="0"/>
          </a:p>
        </p:txBody>
      </p:sp>
      <p:sp>
        <p:nvSpPr>
          <p:cNvPr id="182" name="Google Shape;182;p11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83" name="Google Shape;183;p11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cxnSp>
        <p:nvCxnSpPr>
          <p:cNvPr id="185" name="Google Shape;185;p11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8" name="Google Shape;1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B6F2AF-E870-0714-91DB-C40AF1424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643187"/>
            <a:ext cx="4229100" cy="2009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790EA9-0781-57D7-A084-C2413673F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278" y="2881311"/>
            <a:ext cx="2514600" cy="1533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B62DD-FBD0-F16C-4D8C-0CB004683AE3}"/>
              </a:ext>
            </a:extLst>
          </p:cNvPr>
          <p:cNvSpPr txBox="1"/>
          <p:nvPr/>
        </p:nvSpPr>
        <p:spPr>
          <a:xfrm>
            <a:off x="1876425" y="4676178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관리자모드</a:t>
            </a:r>
            <a:r>
              <a:rPr lang="en-US" altLang="ko-KR" b="1" dirty="0"/>
              <a:t>&gt; </a:t>
            </a:r>
            <a:r>
              <a:rPr lang="ko-KR" altLang="en-US" b="1" dirty="0" err="1"/>
              <a:t>유즈케이스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663F4-D2B9-4324-4424-6A87BB353346}"/>
              </a:ext>
            </a:extLst>
          </p:cNvPr>
          <p:cNvSpPr txBox="1"/>
          <p:nvPr/>
        </p:nvSpPr>
        <p:spPr>
          <a:xfrm>
            <a:off x="7417526" y="4644328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유저모드</a:t>
            </a:r>
            <a:r>
              <a:rPr lang="en-US" altLang="ko-KR" b="1" dirty="0"/>
              <a:t>&gt; </a:t>
            </a:r>
            <a:r>
              <a:rPr lang="ko-KR" altLang="en-US" b="1" dirty="0" err="1"/>
              <a:t>유즈케이스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23980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1156215" y="1104856"/>
            <a:ext cx="1039068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UI/UX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 설계 </a:t>
            </a:r>
            <a:endParaRPr lang="ko-KR" altLang="en-US" sz="1800" dirty="0"/>
          </a:p>
        </p:txBody>
      </p:sp>
      <p:sp>
        <p:nvSpPr>
          <p:cNvPr id="182" name="Google Shape;182;p11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83" name="Google Shape;183;p11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cxnSp>
        <p:nvCxnSpPr>
          <p:cNvPr id="185" name="Google Shape;185;p11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8" name="Google Shape;1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0D465D-86F7-99F0-E3DD-83E7C14BE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6" y="1978295"/>
            <a:ext cx="2423191" cy="131086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FC2522B-C929-BBC1-1836-13A84D179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501" y="1978295"/>
            <a:ext cx="2423190" cy="131086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F65A0495-4683-BB14-FAF9-6C16C6059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437" y="1978295"/>
            <a:ext cx="2423190" cy="1310860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4B3C080F-DA79-9C65-1285-0D261E60C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373" y="1237129"/>
            <a:ext cx="2423190" cy="1310860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856435FC-CD73-E8AA-35C3-0D6606075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373" y="2827084"/>
            <a:ext cx="2423190" cy="1310860"/>
          </a:xfrm>
          <a:prstGeom prst="rect">
            <a:avLst/>
          </a:prstGeom>
        </p:spPr>
      </p:pic>
      <p:sp>
        <p:nvSpPr>
          <p:cNvPr id="362" name="타원 361">
            <a:extLst>
              <a:ext uri="{FF2B5EF4-FFF2-40B4-BE49-F238E27FC236}">
                <a16:creationId xmlns:a16="http://schemas.microsoft.com/office/drawing/2014/main" id="{903EE3EA-62D8-DF76-ECC1-6E7AA75B69A3}"/>
              </a:ext>
            </a:extLst>
          </p:cNvPr>
          <p:cNvSpPr/>
          <p:nvPr/>
        </p:nvSpPr>
        <p:spPr>
          <a:xfrm>
            <a:off x="2407920" y="273564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타원 362">
            <a:extLst>
              <a:ext uri="{FF2B5EF4-FFF2-40B4-BE49-F238E27FC236}">
                <a16:creationId xmlns:a16="http://schemas.microsoft.com/office/drawing/2014/main" id="{318EFC67-5B5D-F4CB-EBD8-D24A692BA3FB}"/>
              </a:ext>
            </a:extLst>
          </p:cNvPr>
          <p:cNvSpPr/>
          <p:nvPr/>
        </p:nvSpPr>
        <p:spPr>
          <a:xfrm>
            <a:off x="5019935" y="294138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60538597-B6CC-48E7-8DEA-BD6862ABCCAA}"/>
              </a:ext>
            </a:extLst>
          </p:cNvPr>
          <p:cNvSpPr/>
          <p:nvPr/>
        </p:nvSpPr>
        <p:spPr>
          <a:xfrm>
            <a:off x="7603115" y="306599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4091A9EE-3316-E511-CAAB-F93C55A5B876}"/>
              </a:ext>
            </a:extLst>
          </p:cNvPr>
          <p:cNvSpPr/>
          <p:nvPr/>
        </p:nvSpPr>
        <p:spPr>
          <a:xfrm>
            <a:off x="8174615" y="306599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6" name="그림 365">
            <a:extLst>
              <a:ext uri="{FF2B5EF4-FFF2-40B4-BE49-F238E27FC236}">
                <a16:creationId xmlns:a16="http://schemas.microsoft.com/office/drawing/2014/main" id="{779F04F5-0E5F-5BFA-1DA9-3070444C0C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397" y="4577007"/>
            <a:ext cx="2423190" cy="1310860"/>
          </a:xfrm>
          <a:prstGeom prst="rect">
            <a:avLst/>
          </a:prstGeom>
        </p:spPr>
      </p:pic>
      <p:pic>
        <p:nvPicPr>
          <p:cNvPr id="367" name="그림 366">
            <a:extLst>
              <a:ext uri="{FF2B5EF4-FFF2-40B4-BE49-F238E27FC236}">
                <a16:creationId xmlns:a16="http://schemas.microsoft.com/office/drawing/2014/main" id="{5E72B269-0224-2F85-98E4-1A0733743D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7153" y="4578628"/>
            <a:ext cx="2423191" cy="1310860"/>
          </a:xfrm>
          <a:prstGeom prst="rect">
            <a:avLst/>
          </a:prstGeom>
        </p:spPr>
      </p:pic>
      <p:pic>
        <p:nvPicPr>
          <p:cNvPr id="368" name="그림 367">
            <a:extLst>
              <a:ext uri="{FF2B5EF4-FFF2-40B4-BE49-F238E27FC236}">
                <a16:creationId xmlns:a16="http://schemas.microsoft.com/office/drawing/2014/main" id="{B65B93CA-E38D-7D0C-1C5E-563D1234A3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6432" y="4578627"/>
            <a:ext cx="2420195" cy="1309240"/>
          </a:xfrm>
          <a:prstGeom prst="rect">
            <a:avLst/>
          </a:prstGeom>
        </p:spPr>
      </p:pic>
      <p:pic>
        <p:nvPicPr>
          <p:cNvPr id="369" name="그림 368">
            <a:extLst>
              <a:ext uri="{FF2B5EF4-FFF2-40B4-BE49-F238E27FC236}">
                <a16:creationId xmlns:a16="http://schemas.microsoft.com/office/drawing/2014/main" id="{3239A1C3-CA7E-8091-542E-78DD1C43F1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6369" y="4578628"/>
            <a:ext cx="2420194" cy="1309239"/>
          </a:xfrm>
          <a:prstGeom prst="rect">
            <a:avLst/>
          </a:prstGeom>
        </p:spPr>
      </p:pic>
      <p:sp>
        <p:nvSpPr>
          <p:cNvPr id="370" name="타원 369">
            <a:extLst>
              <a:ext uri="{FF2B5EF4-FFF2-40B4-BE49-F238E27FC236}">
                <a16:creationId xmlns:a16="http://schemas.microsoft.com/office/drawing/2014/main" id="{5D898C49-7127-3ECA-2620-36A935E2FD3D}"/>
              </a:ext>
            </a:extLst>
          </p:cNvPr>
          <p:cNvSpPr/>
          <p:nvPr/>
        </p:nvSpPr>
        <p:spPr>
          <a:xfrm>
            <a:off x="1277128" y="275868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3" name="연결선: 구부러짐 372">
            <a:extLst>
              <a:ext uri="{FF2B5EF4-FFF2-40B4-BE49-F238E27FC236}">
                <a16:creationId xmlns:a16="http://schemas.microsoft.com/office/drawing/2014/main" id="{C72A54D2-B08A-48A9-A647-62E8E98B3576}"/>
              </a:ext>
            </a:extLst>
          </p:cNvPr>
          <p:cNvCxnSpPr>
            <a:cxnSpLocks/>
            <a:stCxn id="362" idx="6"/>
            <a:endCxn id="363" idx="2"/>
          </p:cNvCxnSpPr>
          <p:nvPr/>
        </p:nvCxnSpPr>
        <p:spPr>
          <a:xfrm>
            <a:off x="2499360" y="2781364"/>
            <a:ext cx="2520575" cy="20574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연결선: 구부러짐 375">
            <a:extLst>
              <a:ext uri="{FF2B5EF4-FFF2-40B4-BE49-F238E27FC236}">
                <a16:creationId xmlns:a16="http://schemas.microsoft.com/office/drawing/2014/main" id="{3A00BFAE-0602-B47F-F34E-569FEAC3C960}"/>
              </a:ext>
            </a:extLst>
          </p:cNvPr>
          <p:cNvCxnSpPr>
            <a:cxnSpLocks/>
            <a:stCxn id="363" idx="6"/>
            <a:endCxn id="364" idx="2"/>
          </p:cNvCxnSpPr>
          <p:nvPr/>
        </p:nvCxnSpPr>
        <p:spPr>
          <a:xfrm>
            <a:off x="5111375" y="2987104"/>
            <a:ext cx="2491740" cy="12460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연결선: 구부러짐 378">
            <a:extLst>
              <a:ext uri="{FF2B5EF4-FFF2-40B4-BE49-F238E27FC236}">
                <a16:creationId xmlns:a16="http://schemas.microsoft.com/office/drawing/2014/main" id="{F8B27672-72CB-E20A-A552-0D77C8E0CDD0}"/>
              </a:ext>
            </a:extLst>
          </p:cNvPr>
          <p:cNvCxnSpPr>
            <a:cxnSpLocks/>
          </p:cNvCxnSpPr>
          <p:nvPr/>
        </p:nvCxnSpPr>
        <p:spPr>
          <a:xfrm flipV="1">
            <a:off x="7694555" y="1878003"/>
            <a:ext cx="1408238" cy="123370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연결선: 구부러짐 383">
            <a:extLst>
              <a:ext uri="{FF2B5EF4-FFF2-40B4-BE49-F238E27FC236}">
                <a16:creationId xmlns:a16="http://schemas.microsoft.com/office/drawing/2014/main" id="{808ADAF0-634F-3143-EE06-3A36DD26BB59}"/>
              </a:ext>
            </a:extLst>
          </p:cNvPr>
          <p:cNvCxnSpPr>
            <a:cxnSpLocks/>
            <a:stCxn id="365" idx="6"/>
          </p:cNvCxnSpPr>
          <p:nvPr/>
        </p:nvCxnSpPr>
        <p:spPr>
          <a:xfrm>
            <a:off x="8266055" y="3111710"/>
            <a:ext cx="793226" cy="40242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연결선: 구부러짐 387">
            <a:extLst>
              <a:ext uri="{FF2B5EF4-FFF2-40B4-BE49-F238E27FC236}">
                <a16:creationId xmlns:a16="http://schemas.microsoft.com/office/drawing/2014/main" id="{07136235-DD62-561D-F294-4675A7E5CA03}"/>
              </a:ext>
            </a:extLst>
          </p:cNvPr>
          <p:cNvCxnSpPr>
            <a:cxnSpLocks/>
            <a:stCxn id="370" idx="4"/>
            <a:endCxn id="390" idx="1"/>
          </p:cNvCxnSpPr>
          <p:nvPr/>
        </p:nvCxnSpPr>
        <p:spPr>
          <a:xfrm rot="16200000" flipH="1">
            <a:off x="634290" y="3538681"/>
            <a:ext cx="2916412" cy="153929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타원 389">
            <a:extLst>
              <a:ext uri="{FF2B5EF4-FFF2-40B4-BE49-F238E27FC236}">
                <a16:creationId xmlns:a16="http://schemas.microsoft.com/office/drawing/2014/main" id="{3B39AC3D-BFC9-E6F6-272E-130BE4A7E64F}"/>
              </a:ext>
            </a:extLst>
          </p:cNvPr>
          <p:cNvSpPr/>
          <p:nvPr/>
        </p:nvSpPr>
        <p:spPr>
          <a:xfrm>
            <a:off x="2848753" y="575314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:a16="http://schemas.microsoft.com/office/drawing/2014/main" id="{02050146-AD0F-C041-7F3D-866442BC81C7}"/>
              </a:ext>
            </a:extLst>
          </p:cNvPr>
          <p:cNvSpPr/>
          <p:nvPr/>
        </p:nvSpPr>
        <p:spPr>
          <a:xfrm>
            <a:off x="5019935" y="536623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5" name="연결선: 구부러짐 394">
            <a:extLst>
              <a:ext uri="{FF2B5EF4-FFF2-40B4-BE49-F238E27FC236}">
                <a16:creationId xmlns:a16="http://schemas.microsoft.com/office/drawing/2014/main" id="{0E39B63D-4583-563E-7120-9A5A8875D123}"/>
              </a:ext>
            </a:extLst>
          </p:cNvPr>
          <p:cNvCxnSpPr>
            <a:cxnSpLocks/>
            <a:endCxn id="390" idx="6"/>
          </p:cNvCxnSpPr>
          <p:nvPr/>
        </p:nvCxnSpPr>
        <p:spPr>
          <a:xfrm rot="10800000" flipV="1">
            <a:off x="2940194" y="5411950"/>
            <a:ext cx="2058341" cy="386914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연결선: 구부러짐 397">
            <a:extLst>
              <a:ext uri="{FF2B5EF4-FFF2-40B4-BE49-F238E27FC236}">
                <a16:creationId xmlns:a16="http://schemas.microsoft.com/office/drawing/2014/main" id="{62DD90B0-9A2E-9D27-9AF5-E8E336EC2980}"/>
              </a:ext>
            </a:extLst>
          </p:cNvPr>
          <p:cNvCxnSpPr>
            <a:cxnSpLocks/>
            <a:endCxn id="391" idx="6"/>
          </p:cNvCxnSpPr>
          <p:nvPr/>
        </p:nvCxnSpPr>
        <p:spPr>
          <a:xfrm rot="10800000">
            <a:off x="5111375" y="5411951"/>
            <a:ext cx="2975350" cy="20962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타원 400">
            <a:extLst>
              <a:ext uri="{FF2B5EF4-FFF2-40B4-BE49-F238E27FC236}">
                <a16:creationId xmlns:a16="http://schemas.microsoft.com/office/drawing/2014/main" id="{E1873800-F6C5-8A5E-482B-D28FBA54FE7E}"/>
              </a:ext>
            </a:extLst>
          </p:cNvPr>
          <p:cNvSpPr/>
          <p:nvPr/>
        </p:nvSpPr>
        <p:spPr>
          <a:xfrm>
            <a:off x="8041005" y="558939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2" name="연결선: 구부러짐 401">
            <a:extLst>
              <a:ext uri="{FF2B5EF4-FFF2-40B4-BE49-F238E27FC236}">
                <a16:creationId xmlns:a16="http://schemas.microsoft.com/office/drawing/2014/main" id="{57EE7A71-D07B-7070-9A76-87CE505521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64773" y="5232434"/>
            <a:ext cx="578601" cy="385959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TextBox 407">
            <a:extLst>
              <a:ext uri="{FF2B5EF4-FFF2-40B4-BE49-F238E27FC236}">
                <a16:creationId xmlns:a16="http://schemas.microsoft.com/office/drawing/2014/main" id="{E1E16D3D-C9CB-1EDC-233D-B6BE461008D2}"/>
              </a:ext>
            </a:extLst>
          </p:cNvPr>
          <p:cNvSpPr txBox="1"/>
          <p:nvPr/>
        </p:nvSpPr>
        <p:spPr>
          <a:xfrm>
            <a:off x="3483269" y="1625647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관리자모드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B9F2CA0-0F03-6E05-2D51-64EC6D526F45}"/>
              </a:ext>
            </a:extLst>
          </p:cNvPr>
          <p:cNvSpPr txBox="1"/>
          <p:nvPr/>
        </p:nvSpPr>
        <p:spPr>
          <a:xfrm>
            <a:off x="647786" y="4274564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유저모드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69407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/>
          <p:nvPr/>
        </p:nvSpPr>
        <p:spPr>
          <a:xfrm>
            <a:off x="198738" y="18662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1156215" y="1104856"/>
            <a:ext cx="1039068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클래스 다이어그램</a:t>
            </a:r>
            <a:endParaRPr dirty="0"/>
          </a:p>
        </p:txBody>
      </p:sp>
      <p:sp>
        <p:nvSpPr>
          <p:cNvPr id="182" name="Google Shape;182;p11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83" name="Google Shape;183;p11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cxnSp>
        <p:nvCxnSpPr>
          <p:cNvPr id="185" name="Google Shape;185;p11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8" name="Google Shape;1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2DA7A9-7390-074B-3669-BD7DEDDF3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1720735"/>
            <a:ext cx="4289257" cy="42170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3A37E7-F96A-90CF-F7B9-30319E6D7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390" y="908468"/>
            <a:ext cx="4637484" cy="5114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1A011-ACB4-774F-7027-CD2F08698E3A}"/>
              </a:ext>
            </a:extLst>
          </p:cNvPr>
          <p:cNvSpPr txBox="1"/>
          <p:nvPr/>
        </p:nvSpPr>
        <p:spPr>
          <a:xfrm>
            <a:off x="1513002" y="6034880"/>
            <a:ext cx="308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유저 인터페이스 클래스 다이어그램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&lt;</a:t>
            </a:r>
            <a:r>
              <a:rPr lang="ko-KR" altLang="en-US" b="1" dirty="0"/>
              <a:t>전체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673BF-0E86-4E58-78A5-392A7F730BC2}"/>
              </a:ext>
            </a:extLst>
          </p:cNvPr>
          <p:cNvSpPr txBox="1"/>
          <p:nvPr/>
        </p:nvSpPr>
        <p:spPr>
          <a:xfrm>
            <a:off x="7103201" y="6022873"/>
            <a:ext cx="308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유저 인터페이스 클래스 다이어그램 </a:t>
            </a:r>
            <a:r>
              <a:rPr lang="en-US" altLang="ko-KR" b="1" dirty="0"/>
              <a:t>&lt;View&gt;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79">
          <a:extLst>
            <a:ext uri="{FF2B5EF4-FFF2-40B4-BE49-F238E27FC236}">
              <a16:creationId xmlns:a16="http://schemas.microsoft.com/office/drawing/2014/main" id="{774B6742-8C2D-98C6-EB46-B3C04CEE5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>
            <a:extLst>
              <a:ext uri="{FF2B5EF4-FFF2-40B4-BE49-F238E27FC236}">
                <a16:creationId xmlns:a16="http://schemas.microsoft.com/office/drawing/2014/main" id="{6CEC0120-5004-95CD-5569-A71C68ADC4DD}"/>
              </a:ext>
            </a:extLst>
          </p:cNvPr>
          <p:cNvSpPr/>
          <p:nvPr/>
        </p:nvSpPr>
        <p:spPr>
          <a:xfrm>
            <a:off x="198738" y="18662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">
            <a:extLst>
              <a:ext uri="{FF2B5EF4-FFF2-40B4-BE49-F238E27FC236}">
                <a16:creationId xmlns:a16="http://schemas.microsoft.com/office/drawing/2014/main" id="{D0A299B8-03B2-6E17-E984-C55543F871B2}"/>
              </a:ext>
            </a:extLst>
          </p:cNvPr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83" name="Google Shape;183;p11">
            <a:extLst>
              <a:ext uri="{FF2B5EF4-FFF2-40B4-BE49-F238E27FC236}">
                <a16:creationId xmlns:a16="http://schemas.microsoft.com/office/drawing/2014/main" id="{F303A46C-2A28-1836-48F3-A31EF46565E4}"/>
              </a:ext>
            </a:extLst>
          </p:cNvPr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">
            <a:extLst>
              <a:ext uri="{FF2B5EF4-FFF2-40B4-BE49-F238E27FC236}">
                <a16:creationId xmlns:a16="http://schemas.microsoft.com/office/drawing/2014/main" id="{307B676F-8064-4139-E9F1-AC9F79DF02A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/>
          </a:p>
        </p:txBody>
      </p:sp>
      <p:cxnSp>
        <p:nvCxnSpPr>
          <p:cNvPr id="185" name="Google Shape;185;p11">
            <a:extLst>
              <a:ext uri="{FF2B5EF4-FFF2-40B4-BE49-F238E27FC236}">
                <a16:creationId xmlns:a16="http://schemas.microsoft.com/office/drawing/2014/main" id="{B5F7503D-860B-FEEE-BDE2-502E2C15E3AD}"/>
              </a:ext>
            </a:extLst>
          </p:cNvPr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8" name="Google Shape;188;p11">
            <a:extLst>
              <a:ext uri="{FF2B5EF4-FFF2-40B4-BE49-F238E27FC236}">
                <a16:creationId xmlns:a16="http://schemas.microsoft.com/office/drawing/2014/main" id="{42ADA8FC-526D-85E3-0D5A-E525AC7033B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25" y="197875"/>
            <a:ext cx="1149543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KakaoTalk_20240123_112747307">
            <a:hlinkClick r:id="" action="ppaction://media"/>
            <a:extLst>
              <a:ext uri="{FF2B5EF4-FFF2-40B4-BE49-F238E27FC236}">
                <a16:creationId xmlns:a16="http://schemas.microsoft.com/office/drawing/2014/main" id="{0E83F0AF-48D1-6C7B-3702-AEFE4D5A48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53230" y="1761269"/>
            <a:ext cx="4907444" cy="4325680"/>
          </a:xfrm>
          <a:prstGeom prst="rect">
            <a:avLst/>
          </a:prstGeom>
        </p:spPr>
      </p:pic>
      <p:sp>
        <p:nvSpPr>
          <p:cNvPr id="4" name="Google Shape;205;p15">
            <a:extLst>
              <a:ext uri="{FF2B5EF4-FFF2-40B4-BE49-F238E27FC236}">
                <a16:creationId xmlns:a16="http://schemas.microsoft.com/office/drawing/2014/main" id="{D336A7CC-3334-4A65-9D37-54B3AF35672E}"/>
              </a:ext>
            </a:extLst>
          </p:cNvPr>
          <p:cNvSpPr txBox="1"/>
          <p:nvPr/>
        </p:nvSpPr>
        <p:spPr>
          <a:xfrm>
            <a:off x="1200772" y="1086864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하드웨어 제작 설계 동영상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213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>
                <a:solidFill>
                  <a:srgbClr val="3F3F3F"/>
                </a:solidFill>
              </a:rPr>
              <a:t>과정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QT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개발 과정 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8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메인창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95"/>
          <a:stretch/>
        </p:blipFill>
        <p:spPr>
          <a:xfrm>
            <a:off x="1200772" y="1973689"/>
            <a:ext cx="3279558" cy="176552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75"/>
          <a:stretch/>
        </p:blipFill>
        <p:spPr>
          <a:xfrm>
            <a:off x="2578952" y="3964742"/>
            <a:ext cx="3879036" cy="207926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81"/>
          <a:stretch/>
        </p:blipFill>
        <p:spPr>
          <a:xfrm>
            <a:off x="4480330" y="1963842"/>
            <a:ext cx="3318447" cy="178318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62"/>
          <a:stretch/>
        </p:blipFill>
        <p:spPr>
          <a:xfrm>
            <a:off x="7924502" y="1963842"/>
            <a:ext cx="3312067" cy="17953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42"/>
          <a:stretch/>
        </p:blipFill>
        <p:spPr>
          <a:xfrm>
            <a:off x="6595900" y="3945497"/>
            <a:ext cx="3209772" cy="20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4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9803"/>
          </a:srgbClr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"/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01. 프로젝트 개요</a:t>
            </a:r>
            <a:endParaRPr/>
          </a:p>
        </p:txBody>
      </p:sp>
      <p:sp>
        <p:nvSpPr>
          <p:cNvPr id="38" name="Google Shape;38;p2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02. 프로젝트 팀 구성 및 역할</a:t>
            </a:r>
            <a:endParaRPr/>
          </a:p>
        </p:txBody>
      </p:sp>
      <p:sp>
        <p:nvSpPr>
          <p:cNvPr id="39" name="Google Shape;39;p2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03. 프로젝트 수행 절차 및 방법</a:t>
            </a:r>
            <a:endParaRPr/>
          </a:p>
        </p:txBody>
      </p:sp>
      <p:sp>
        <p:nvSpPr>
          <p:cNvPr id="40" name="Google Shape;40;p2"/>
          <p:cNvSpPr txBox="1"/>
          <p:nvPr/>
        </p:nvSpPr>
        <p:spPr>
          <a:xfrm>
            <a:off x="6296549" y="3889212"/>
            <a:ext cx="529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</a:t>
            </a:r>
            <a:r>
              <a:rPr lang="ko-KR" altLang="en-US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과정</a:t>
            </a:r>
            <a:endParaRPr dirty="0"/>
          </a:p>
        </p:txBody>
      </p:sp>
      <p:sp>
        <p:nvSpPr>
          <p:cNvPr id="41" name="Google Shape;41;p2"/>
          <p:cNvSpPr txBox="1"/>
          <p:nvPr/>
        </p:nvSpPr>
        <p:spPr>
          <a:xfrm>
            <a:off x="6296548" y="4690301"/>
            <a:ext cx="54520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05. </a:t>
            </a:r>
            <a:r>
              <a:rPr lang="ko-KR" altLang="en-US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프로젝트 결과</a:t>
            </a:r>
            <a:endParaRPr dirty="0"/>
          </a:p>
        </p:txBody>
      </p:sp>
      <p:sp>
        <p:nvSpPr>
          <p:cNvPr id="42" name="Google Shape;42;p2"/>
          <p:cNvSpPr/>
          <p:nvPr/>
        </p:nvSpPr>
        <p:spPr>
          <a:xfrm>
            <a:off x="0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9" name="Google Shape;41;p2">
            <a:extLst>
              <a:ext uri="{FF2B5EF4-FFF2-40B4-BE49-F238E27FC236}">
                <a16:creationId xmlns:a16="http://schemas.microsoft.com/office/drawing/2014/main" id="{FD13951F-2C9A-4831-975B-09EDB9186B07}"/>
              </a:ext>
            </a:extLst>
          </p:cNvPr>
          <p:cNvSpPr txBox="1"/>
          <p:nvPr/>
        </p:nvSpPr>
        <p:spPr>
          <a:xfrm>
            <a:off x="6296548" y="5491177"/>
            <a:ext cx="545207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alt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프로젝트 결론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>
                <a:solidFill>
                  <a:srgbClr val="3F3F3F"/>
                </a:solidFill>
              </a:rPr>
              <a:t>과정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QT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개발 과정 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8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팝업창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" r="58894" b="4921"/>
          <a:stretch/>
        </p:blipFill>
        <p:spPr>
          <a:xfrm>
            <a:off x="2618319" y="1719001"/>
            <a:ext cx="3130706" cy="20907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94" b="4436"/>
          <a:stretch/>
        </p:blipFill>
        <p:spPr>
          <a:xfrm>
            <a:off x="6661682" y="1655180"/>
            <a:ext cx="3165364" cy="2154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50" b="3156"/>
          <a:stretch/>
        </p:blipFill>
        <p:spPr>
          <a:xfrm>
            <a:off x="2618318" y="3894581"/>
            <a:ext cx="3141691" cy="21446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43" b="4029"/>
          <a:stretch/>
        </p:blipFill>
        <p:spPr>
          <a:xfrm>
            <a:off x="6661681" y="3899755"/>
            <a:ext cx="3143991" cy="217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79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>
                <a:solidFill>
                  <a:srgbClr val="3F3F3F"/>
                </a:solidFill>
              </a:rPr>
              <a:t>과정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하드웨어 제작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62" y="1763076"/>
            <a:ext cx="3887483" cy="42071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82" y="1763076"/>
            <a:ext cx="3545325" cy="42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6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>
                <a:solidFill>
                  <a:srgbClr val="3F3F3F"/>
                </a:solidFill>
              </a:rPr>
              <a:t>과정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액추에이터</a:t>
            </a:r>
            <a:r>
              <a:rPr 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제어 코드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90" y="1928135"/>
            <a:ext cx="3541759" cy="43719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349" y="1922592"/>
            <a:ext cx="3368136" cy="43830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312" y="1922592"/>
            <a:ext cx="3485783" cy="43774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82" y="1928135"/>
            <a:ext cx="3541759" cy="43719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741" y="1922592"/>
            <a:ext cx="3368136" cy="43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 smtClean="0">
                <a:solidFill>
                  <a:srgbClr val="3F3F3F"/>
                </a:solidFill>
              </a:rPr>
              <a:t>결론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QT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결과물 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(Manager Mode)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21" y="1920167"/>
            <a:ext cx="3744816" cy="20417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462" y="1920167"/>
            <a:ext cx="2816888" cy="20417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20" y="4097317"/>
            <a:ext cx="3744816" cy="20421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140" y="4097317"/>
            <a:ext cx="2843295" cy="20682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75" y="4097317"/>
            <a:ext cx="3060926" cy="20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77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 smtClean="0">
                <a:solidFill>
                  <a:srgbClr val="3F3F3F"/>
                </a:solidFill>
              </a:rPr>
              <a:t>결론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QT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결과물 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(User Mode) 1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번 등록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55" y="1733095"/>
            <a:ext cx="3563547" cy="1942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229" y="1733153"/>
            <a:ext cx="2660323" cy="1938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76" y="4312004"/>
            <a:ext cx="3428576" cy="18713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55" y="4312004"/>
            <a:ext cx="3432167" cy="1871307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6370723" y="2730053"/>
            <a:ext cx="474785" cy="23517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8083958" y="3874204"/>
            <a:ext cx="474785" cy="23517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422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 smtClean="0">
                <a:solidFill>
                  <a:srgbClr val="3F3F3F"/>
                </a:solidFill>
              </a:rPr>
              <a:t>결론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QT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결과물 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(User Mode) 2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번 등록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2386843"/>
            <a:ext cx="3480350" cy="2530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85" y="1862002"/>
            <a:ext cx="3812333" cy="20612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09" y="4091387"/>
            <a:ext cx="3814709" cy="2075087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 rot="1776567">
            <a:off x="6291859" y="3414679"/>
            <a:ext cx="474785" cy="23517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9372375">
            <a:off x="6291695" y="4327901"/>
            <a:ext cx="474785" cy="23517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87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 smtClean="0">
                <a:solidFill>
                  <a:srgbClr val="3F3F3F"/>
                </a:solidFill>
              </a:rPr>
              <a:t>결론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QT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결과물 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결제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01" y="2079296"/>
            <a:ext cx="2642331" cy="19164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96" y="4113347"/>
            <a:ext cx="2644257" cy="19190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43" y="2544994"/>
            <a:ext cx="5137453" cy="2803416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4973147" y="3995760"/>
            <a:ext cx="474785" cy="23517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04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 smtClean="0">
                <a:solidFill>
                  <a:srgbClr val="3F3F3F"/>
                </a:solidFill>
              </a:rPr>
              <a:t>결론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QT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결과물 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동작 시연 동영상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qt 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7606" y="1914702"/>
            <a:ext cx="7820119" cy="43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 smtClean="0">
                <a:solidFill>
                  <a:srgbClr val="3F3F3F"/>
                </a:solidFill>
              </a:rPr>
              <a:t>결론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 txBox="1"/>
          <p:nvPr/>
        </p:nvSpPr>
        <p:spPr>
          <a:xfrm>
            <a:off x="659396" y="834177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205" name="Google Shape;205;p15"/>
          <p:cNvSpPr txBox="1"/>
          <p:nvPr/>
        </p:nvSpPr>
        <p:spPr>
          <a:xfrm>
            <a:off x="1200772" y="923581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하드웨어 동영상 시연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33660" y="1414331"/>
            <a:ext cx="3845666" cy="2163187"/>
          </a:xfrm>
          <a:prstGeom prst="rect">
            <a:avLst/>
          </a:prstGeom>
        </p:spPr>
      </p:pic>
      <p:pic>
        <p:nvPicPr>
          <p:cNvPr id="3" name="2번">
            <a:hlinkClick r:id="" action="ppaction://media"/>
            <a:extLst>
              <a:ext uri="{FF2B5EF4-FFF2-40B4-BE49-F238E27FC236}">
                <a16:creationId xmlns:a16="http://schemas.microsoft.com/office/drawing/2014/main" id="{362C9DAF-C5C2-79A6-1AF0-88DD644E35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35253" y="1384426"/>
            <a:ext cx="4028687" cy="2266136"/>
          </a:xfrm>
          <a:prstGeom prst="rect">
            <a:avLst/>
          </a:prstGeom>
        </p:spPr>
      </p:pic>
      <p:pic>
        <p:nvPicPr>
          <p:cNvPr id="4" name="3번">
            <a:hlinkClick r:id="" action="ppaction://media"/>
            <a:extLst>
              <a:ext uri="{FF2B5EF4-FFF2-40B4-BE49-F238E27FC236}">
                <a16:creationId xmlns:a16="http://schemas.microsoft.com/office/drawing/2014/main" id="{3F00370F-EE72-D491-A146-82A82AB9E75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63592" y="4049855"/>
            <a:ext cx="3845666" cy="216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587F12-EA8F-A0A1-5978-7AB4CEA95D76}"/>
              </a:ext>
            </a:extLst>
          </p:cNvPr>
          <p:cNvSpPr txBox="1"/>
          <p:nvPr/>
        </p:nvSpPr>
        <p:spPr>
          <a:xfrm>
            <a:off x="2721835" y="3643048"/>
            <a:ext cx="124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dirty="0"/>
              <a:t>&lt;</a:t>
            </a:r>
            <a:r>
              <a:rPr kumimoji="1" lang="ko-KR" altLang="en-US" dirty="0"/>
              <a:t>충전</a:t>
            </a:r>
            <a:r>
              <a:rPr kumimoji="1" lang="en-US" altLang="x-none" dirty="0"/>
              <a:t>&gt;</a:t>
            </a:r>
            <a:endParaRPr kumimoji="1" lang="x-none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8885E-7984-7B76-D0DB-38DD05AE89A7}"/>
              </a:ext>
            </a:extLst>
          </p:cNvPr>
          <p:cNvSpPr txBox="1"/>
          <p:nvPr/>
        </p:nvSpPr>
        <p:spPr>
          <a:xfrm>
            <a:off x="8392398" y="3661348"/>
            <a:ext cx="124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dirty="0"/>
              <a:t>&lt;</a:t>
            </a:r>
            <a:r>
              <a:rPr kumimoji="1" lang="ko-KR" altLang="en-US" dirty="0"/>
              <a:t>주차</a:t>
            </a:r>
            <a:r>
              <a:rPr kumimoji="1" lang="en-US" altLang="x-none" dirty="0"/>
              <a:t>&gt;</a:t>
            </a:r>
            <a:endParaRPr kumimoji="1" lang="x-none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6B5BE-1239-BDD0-18DF-6AFD7150B1DD}"/>
              </a:ext>
            </a:extLst>
          </p:cNvPr>
          <p:cNvSpPr txBox="1"/>
          <p:nvPr/>
        </p:nvSpPr>
        <p:spPr>
          <a:xfrm>
            <a:off x="5291266" y="6308621"/>
            <a:ext cx="124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x-none" dirty="0"/>
              <a:t>&lt;</a:t>
            </a:r>
            <a:r>
              <a:rPr kumimoji="1" lang="ko-KR" altLang="en-US" dirty="0" err="1"/>
              <a:t>출차</a:t>
            </a:r>
            <a:r>
              <a:rPr kumimoji="1" lang="en-US" altLang="x-none" dirty="0"/>
              <a:t>&gt;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5884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>
          <a:extLst>
            <a:ext uri="{FF2B5EF4-FFF2-40B4-BE49-F238E27FC236}">
              <a16:creationId xmlns:a16="http://schemas.microsoft.com/office/drawing/2014/main" id="{CE6844DF-501D-6119-B7F8-5954C2FA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>
            <a:extLst>
              <a:ext uri="{FF2B5EF4-FFF2-40B4-BE49-F238E27FC236}">
                <a16:creationId xmlns:a16="http://schemas.microsoft.com/office/drawing/2014/main" id="{5F102EB4-9121-6FFA-759C-FDAE2602D6A7}"/>
              </a:ext>
            </a:extLst>
          </p:cNvPr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>
            <a:extLst>
              <a:ext uri="{FF2B5EF4-FFF2-40B4-BE49-F238E27FC236}">
                <a16:creationId xmlns:a16="http://schemas.microsoft.com/office/drawing/2014/main" id="{414CA0FC-1493-403C-21B6-CA94E4009AB9}"/>
              </a:ext>
            </a:extLst>
          </p:cNvPr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>
            <a:extLst>
              <a:ext uri="{FF2B5EF4-FFF2-40B4-BE49-F238E27FC236}">
                <a16:creationId xmlns:a16="http://schemas.microsoft.com/office/drawing/2014/main" id="{9B307ACD-0DF5-082D-FA9D-ED606BCF7507}"/>
              </a:ext>
            </a:extLst>
          </p:cNvPr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 smtClean="0">
                <a:solidFill>
                  <a:srgbClr val="3F3F3F"/>
                </a:solidFill>
              </a:rPr>
              <a:t>결론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>
            <a:extLst>
              <a:ext uri="{FF2B5EF4-FFF2-40B4-BE49-F238E27FC236}">
                <a16:creationId xmlns:a16="http://schemas.microsoft.com/office/drawing/2014/main" id="{0313D9F9-23D0-D407-4B15-1E25A09C838E}"/>
              </a:ext>
            </a:extLst>
          </p:cNvPr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>
            <a:extLst>
              <a:ext uri="{FF2B5EF4-FFF2-40B4-BE49-F238E27FC236}">
                <a16:creationId xmlns:a16="http://schemas.microsoft.com/office/drawing/2014/main" id="{90A5B012-7AFB-967B-CAA1-8E5DB9FAFFB5}"/>
              </a:ext>
            </a:extLst>
          </p:cNvPr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>
            <a:extLst>
              <a:ext uri="{FF2B5EF4-FFF2-40B4-BE49-F238E27FC236}">
                <a16:creationId xmlns:a16="http://schemas.microsoft.com/office/drawing/2014/main" id="{0825A343-AD66-14DF-88E7-1357D5DFCCB3}"/>
              </a:ext>
            </a:extLst>
          </p:cNvPr>
          <p:cNvSpPr txBox="1"/>
          <p:nvPr/>
        </p:nvSpPr>
        <p:spPr>
          <a:xfrm>
            <a:off x="659396" y="790631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205" name="Google Shape;205;p15">
            <a:extLst>
              <a:ext uri="{FF2B5EF4-FFF2-40B4-BE49-F238E27FC236}">
                <a16:creationId xmlns:a16="http://schemas.microsoft.com/office/drawing/2014/main" id="{604DF406-32D1-885D-FDE5-527D512ABAC6}"/>
              </a:ext>
            </a:extLst>
          </p:cNvPr>
          <p:cNvSpPr txBox="1"/>
          <p:nvPr/>
        </p:nvSpPr>
        <p:spPr>
          <a:xfrm>
            <a:off x="1200772" y="880035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하드웨어 동영상 시연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>
            <a:extLst>
              <a:ext uri="{FF2B5EF4-FFF2-40B4-BE49-F238E27FC236}">
                <a16:creationId xmlns:a16="http://schemas.microsoft.com/office/drawing/2014/main" id="{D653BD50-1F96-065B-087C-ED1766AE17D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영상처리_pc_F5233C6F-26CB-485A-9293-7ADFB3A14F17.mp4">
            <a:hlinkClick r:id="" action="ppaction://media"/>
            <a:extLst>
              <a:ext uri="{FF2B5EF4-FFF2-40B4-BE49-F238E27FC236}">
                <a16:creationId xmlns:a16="http://schemas.microsoft.com/office/drawing/2014/main" id="{36282D08-9BC2-E926-4DBF-15313533D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508"/>
          <a:stretch/>
        </p:blipFill>
        <p:spPr>
          <a:xfrm>
            <a:off x="6087666" y="1374888"/>
            <a:ext cx="5040086" cy="4931221"/>
          </a:xfrm>
          <a:prstGeom prst="rect">
            <a:avLst/>
          </a:prstGeom>
        </p:spPr>
      </p:pic>
      <p:pic>
        <p:nvPicPr>
          <p:cNvPr id="3" name="영상처리_액추에이터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720438" y="2453593"/>
            <a:ext cx="4931222" cy="27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추진 배경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49;p3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3"/>
          <p:cNvSpPr txBox="1"/>
          <p:nvPr/>
        </p:nvSpPr>
        <p:spPr>
          <a:xfrm>
            <a:off x="1164392" y="313361"/>
            <a:ext cx="404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pic>
        <p:nvPicPr>
          <p:cNvPr id="56" name="Google Shape;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2;p3">
            <a:extLst>
              <a:ext uri="{FF2B5EF4-FFF2-40B4-BE49-F238E27FC236}">
                <a16:creationId xmlns:a16="http://schemas.microsoft.com/office/drawing/2014/main" id="{CA60433F-182A-F77B-3B11-C0C301840BB4}"/>
              </a:ext>
            </a:extLst>
          </p:cNvPr>
          <p:cNvSpPr/>
          <p:nvPr/>
        </p:nvSpPr>
        <p:spPr>
          <a:xfrm>
            <a:off x="1272023" y="1916832"/>
            <a:ext cx="842714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전기차 보급률 증대를 위해 전기차 충전 인프라의 확대가 필요함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그러나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급속 충전기 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대당 전기차 대수는 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18.9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대로 상대적으로 부족</a:t>
            </a:r>
            <a:endParaRPr lang="en-US" altLang="ko-KR"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9D46CC4-1050-D574-8651-50208352D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96"/>
          <a:stretch/>
        </p:blipFill>
        <p:spPr bwMode="auto">
          <a:xfrm>
            <a:off x="1742153" y="3156947"/>
            <a:ext cx="8707694" cy="29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57000">
              <a:srgbClr val="F5E15E">
                <a:alpha val="69803"/>
              </a:srgbClr>
            </a:gs>
            <a:gs pos="71000">
              <a:srgbClr val="939597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192">
          <a:extLst>
            <a:ext uri="{FF2B5EF4-FFF2-40B4-BE49-F238E27FC236}">
              <a16:creationId xmlns:a16="http://schemas.microsoft.com/office/drawing/2014/main" id="{CE6844DF-501D-6119-B7F8-5954C2FA8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>
            <a:extLst>
              <a:ext uri="{FF2B5EF4-FFF2-40B4-BE49-F238E27FC236}">
                <a16:creationId xmlns:a16="http://schemas.microsoft.com/office/drawing/2014/main" id="{5F102EB4-9121-6FFA-759C-FDAE2602D6A7}"/>
              </a:ext>
            </a:extLst>
          </p:cNvPr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>
            <a:extLst>
              <a:ext uri="{FF2B5EF4-FFF2-40B4-BE49-F238E27FC236}">
                <a16:creationId xmlns:a16="http://schemas.microsoft.com/office/drawing/2014/main" id="{414CA0FC-1493-403C-21B6-CA94E4009AB9}"/>
              </a:ext>
            </a:extLst>
          </p:cNvPr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5">
            <a:extLst>
              <a:ext uri="{FF2B5EF4-FFF2-40B4-BE49-F238E27FC236}">
                <a16:creationId xmlns:a16="http://schemas.microsoft.com/office/drawing/2014/main" id="{9B307ACD-0DF5-082D-FA9D-ED606BCF7507}"/>
              </a:ext>
            </a:extLst>
          </p:cNvPr>
          <p:cNvSpPr txBox="1"/>
          <p:nvPr/>
        </p:nvSpPr>
        <p:spPr>
          <a:xfrm>
            <a:off x="1164400" y="313350"/>
            <a:ext cx="47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dirty="0" smtClean="0">
                <a:solidFill>
                  <a:srgbClr val="3F3F3F"/>
                </a:solidFill>
              </a:rPr>
              <a:t>결론</a:t>
            </a:r>
            <a:endParaRPr sz="2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5">
            <a:extLst>
              <a:ext uri="{FF2B5EF4-FFF2-40B4-BE49-F238E27FC236}">
                <a16:creationId xmlns:a16="http://schemas.microsoft.com/office/drawing/2014/main" id="{0313D9F9-23D0-D407-4B15-1E25A09C838E}"/>
              </a:ext>
            </a:extLst>
          </p:cNvPr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15">
            <a:extLst>
              <a:ext uri="{FF2B5EF4-FFF2-40B4-BE49-F238E27FC236}">
                <a16:creationId xmlns:a16="http://schemas.microsoft.com/office/drawing/2014/main" id="{90A5B012-7AFB-967B-CAA1-8E5DB9FAFFB5}"/>
              </a:ext>
            </a:extLst>
          </p:cNvPr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>
            <a:extLst>
              <a:ext uri="{FF2B5EF4-FFF2-40B4-BE49-F238E27FC236}">
                <a16:creationId xmlns:a16="http://schemas.microsoft.com/office/drawing/2014/main" id="{0825A343-AD66-14DF-88E7-1357D5DFCCB3}"/>
              </a:ext>
            </a:extLst>
          </p:cNvPr>
          <p:cNvSpPr txBox="1"/>
          <p:nvPr/>
        </p:nvSpPr>
        <p:spPr>
          <a:xfrm>
            <a:off x="659396" y="790631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dirty="0"/>
          </a:p>
        </p:txBody>
      </p:sp>
      <p:sp>
        <p:nvSpPr>
          <p:cNvPr id="205" name="Google Shape;205;p15">
            <a:extLst>
              <a:ext uri="{FF2B5EF4-FFF2-40B4-BE49-F238E27FC236}">
                <a16:creationId xmlns:a16="http://schemas.microsoft.com/office/drawing/2014/main" id="{604DF406-32D1-885D-FDE5-527D512ABAC6}"/>
              </a:ext>
            </a:extLst>
          </p:cNvPr>
          <p:cNvSpPr txBox="1"/>
          <p:nvPr/>
        </p:nvSpPr>
        <p:spPr>
          <a:xfrm>
            <a:off x="1200772" y="880035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추후 개선 사항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5">
            <a:extLst>
              <a:ext uri="{FF2B5EF4-FFF2-40B4-BE49-F238E27FC236}">
                <a16:creationId xmlns:a16="http://schemas.microsoft.com/office/drawing/2014/main" id="{D653BD50-1F96-065B-087C-ED1766AE17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97875"/>
            <a:ext cx="1149565" cy="7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3;p6">
            <a:extLst>
              <a:ext uri="{FF2B5EF4-FFF2-40B4-BE49-F238E27FC236}">
                <a16:creationId xmlns:a16="http://schemas.microsoft.com/office/drawing/2014/main" id="{3F01928E-B68D-05B9-C398-6AE5FD87F6B6}"/>
              </a:ext>
            </a:extLst>
          </p:cNvPr>
          <p:cNvSpPr/>
          <p:nvPr/>
        </p:nvSpPr>
        <p:spPr>
          <a:xfrm>
            <a:off x="1272024" y="1916832"/>
            <a:ext cx="9864536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lnSpc>
                <a:spcPct val="250000"/>
              </a:lnSpc>
              <a:buClr>
                <a:srgbClr val="3A3838"/>
              </a:buClr>
              <a:buSzPts val="2000"/>
              <a:buFont typeface="Calibri"/>
              <a:buAutoNum type="arabicPeriod"/>
            </a:pPr>
            <a:r>
              <a:rPr lang="ko-KR" altLang="en-US" sz="2000" b="1" dirty="0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영상 처리를 통한 전기차 </a:t>
            </a:r>
            <a:r>
              <a:rPr lang="ko-KR" altLang="en-US" sz="2000" b="1" dirty="0" err="1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충전구에</a:t>
            </a:r>
            <a:r>
              <a:rPr lang="ko-KR" altLang="en-US" sz="2000" b="1" dirty="0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어댑터를 넣을 수 있게 구현 </a:t>
            </a:r>
            <a:endParaRPr lang="en-US" altLang="ko-KR" sz="20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250000"/>
              </a:lnSpc>
              <a:buClr>
                <a:srgbClr val="3A3838"/>
              </a:buClr>
              <a:buSzPts val="2000"/>
              <a:buFont typeface="Calibri"/>
              <a:buAutoNum type="arabicPeriod"/>
            </a:pPr>
            <a:r>
              <a:rPr lang="en-US" alt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QT </a:t>
            </a:r>
            <a:r>
              <a:rPr lang="ko-KR" altLang="en-US" sz="20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라즈베리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파이에서 </a:t>
            </a:r>
            <a:r>
              <a:rPr lang="ko-KR" altLang="en-US" sz="2000" b="1" dirty="0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동작이 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가능하도록 </a:t>
            </a:r>
            <a:r>
              <a:rPr lang="ko-KR" altLang="en-US" sz="2000" b="1" dirty="0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구현</a:t>
            </a:r>
            <a:endParaRPr lang="en-US" altLang="ko-KR" sz="2000" b="1" dirty="0" smtClean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250000"/>
              </a:lnSpc>
              <a:buClr>
                <a:srgbClr val="3A3838"/>
              </a:buClr>
              <a:buSzPts val="2000"/>
              <a:buFont typeface="Calibri"/>
              <a:buAutoNum type="arabicPeriod"/>
            </a:pPr>
            <a:r>
              <a:rPr lang="ko-KR" altLang="en-US" sz="2000" b="1" dirty="0" smtClean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하드웨어 보완</a:t>
            </a:r>
            <a:endParaRPr lang="ko-KR" altLang="en-US" sz="20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18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문제점</a:t>
            </a:r>
            <a:endParaRPr sz="18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49;p3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3"/>
          <p:cNvSpPr txBox="1"/>
          <p:nvPr/>
        </p:nvSpPr>
        <p:spPr>
          <a:xfrm>
            <a:off x="1164392" y="313361"/>
            <a:ext cx="404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pic>
        <p:nvPicPr>
          <p:cNvPr id="56" name="Google Shape;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2;p3">
            <a:extLst>
              <a:ext uri="{FF2B5EF4-FFF2-40B4-BE49-F238E27FC236}">
                <a16:creationId xmlns:a16="http://schemas.microsoft.com/office/drawing/2014/main" id="{CA60433F-182A-F77B-3B11-C0C301840BB4}"/>
              </a:ext>
            </a:extLst>
          </p:cNvPr>
          <p:cNvSpPr/>
          <p:nvPr/>
        </p:nvSpPr>
        <p:spPr>
          <a:xfrm>
            <a:off x="1272023" y="1916832"/>
            <a:ext cx="84271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1" indent="-285750">
              <a:lnSpc>
                <a:spcPct val="200000"/>
              </a:lnSpc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전기차 충전소에서 </a:t>
            </a:r>
            <a:r>
              <a:rPr lang="ko-KR" altLang="en-US" sz="16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충전방해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lang="ko-KR" altLang="en-US" sz="16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주차갈등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으로 인해 갈등을 겪고 있음</a:t>
            </a:r>
            <a:endParaRPr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19E392-9D05-0C81-7979-363A296D9E41}"/>
              </a:ext>
            </a:extLst>
          </p:cNvPr>
          <p:cNvGrpSpPr/>
          <p:nvPr/>
        </p:nvGrpSpPr>
        <p:grpSpPr>
          <a:xfrm>
            <a:off x="1038649" y="2925836"/>
            <a:ext cx="10114701" cy="2729944"/>
            <a:chOff x="884913" y="3682639"/>
            <a:chExt cx="10114701" cy="2729944"/>
          </a:xfrm>
        </p:grpSpPr>
        <p:pic>
          <p:nvPicPr>
            <p:cNvPr id="1028" name="Picture 4" descr="전기차 충전. 충전소에서 자동차를 충전합니다. 벡터 아이콘입니다. | 프리미엄 벡터">
              <a:extLst>
                <a:ext uri="{FF2B5EF4-FFF2-40B4-BE49-F238E27FC236}">
                  <a16:creationId xmlns:a16="http://schemas.microsoft.com/office/drawing/2014/main" id="{41C26B59-9B89-7375-E636-E2711693A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689" y="4223413"/>
              <a:ext cx="4072570" cy="2036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53759BB-B452-50F5-4E6C-A1CEB476A413}"/>
                </a:ext>
              </a:extLst>
            </p:cNvPr>
            <p:cNvGrpSpPr/>
            <p:nvPr/>
          </p:nvGrpSpPr>
          <p:grpSpPr>
            <a:xfrm>
              <a:off x="884913" y="4070529"/>
              <a:ext cx="3800960" cy="2342054"/>
              <a:chOff x="1305827" y="3876583"/>
              <a:chExt cx="3800960" cy="2342054"/>
            </a:xfrm>
          </p:grpSpPr>
          <p:pic>
            <p:nvPicPr>
              <p:cNvPr id="1034" name="Picture 10" descr="한국이 신청한 ‘전기차 충전소’ 그래픽 심벌이 ISO 국제표준으로 확정됐다. [사진 한국TC협회]">
                <a:extLst>
                  <a:ext uri="{FF2B5EF4-FFF2-40B4-BE49-F238E27FC236}">
                    <a16:creationId xmlns:a16="http://schemas.microsoft.com/office/drawing/2014/main" id="{84562AE6-5721-AAF2-806B-DBBA894DD3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5827" y="4197822"/>
                <a:ext cx="1572108" cy="1699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자동차 아이콘 일러스트 | PNG 아이콘 | Pngtree에 무료 다운로드">
                <a:extLst>
                  <a:ext uri="{FF2B5EF4-FFF2-40B4-BE49-F238E27FC236}">
                    <a16:creationId xmlns:a16="http://schemas.microsoft.com/office/drawing/2014/main" id="{D875CA71-9F25-7BF1-E41C-BB454A3742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4733" y="3876583"/>
                <a:ext cx="2342054" cy="2342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3FDAFAE-27C4-8659-A590-A8926EEB574C}"/>
                </a:ext>
              </a:extLst>
            </p:cNvPr>
            <p:cNvGrpSpPr/>
            <p:nvPr/>
          </p:nvGrpSpPr>
          <p:grpSpPr>
            <a:xfrm>
              <a:off x="3996204" y="4853946"/>
              <a:ext cx="1572108" cy="1237399"/>
              <a:chOff x="4417118" y="4660000"/>
              <a:chExt cx="1572108" cy="123739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512F423-F805-D30B-4D5B-DD621C3FCBF1}"/>
                  </a:ext>
                </a:extLst>
              </p:cNvPr>
              <p:cNvSpPr/>
              <p:nvPr/>
            </p:nvSpPr>
            <p:spPr>
              <a:xfrm rot="20700000">
                <a:off x="4417118" y="4849351"/>
                <a:ext cx="1572108" cy="82731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C00000"/>
                    </a:solidFill>
                  </a:rPr>
                  <a:t>과태료</a:t>
                </a:r>
                <a:endParaRPr lang="en-US" altLang="ko-KR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ko-KR" sz="1800" b="1" dirty="0">
                    <a:solidFill>
                      <a:schemeClr val="tx1"/>
                    </a:solidFill>
                  </a:rPr>
                  <a:t>10</a:t>
                </a:r>
                <a:r>
                  <a:rPr lang="ko-KR" altLang="en-US" sz="1800" b="1" dirty="0">
                    <a:solidFill>
                      <a:schemeClr val="tx1"/>
                    </a:solidFill>
                  </a:rPr>
                  <a:t>만원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DA96E3A8-5D98-CE59-37E4-44024F0D5B2C}"/>
                  </a:ext>
                </a:extLst>
              </p:cNvPr>
              <p:cNvCxnSpPr/>
              <p:nvPr/>
            </p:nvCxnSpPr>
            <p:spPr>
              <a:xfrm flipV="1">
                <a:off x="4542971" y="4660000"/>
                <a:ext cx="1331092" cy="123739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4202D7-FC91-7552-7630-A31B0CCBCF51}"/>
                </a:ext>
              </a:extLst>
            </p:cNvPr>
            <p:cNvSpPr txBox="1"/>
            <p:nvPr/>
          </p:nvSpPr>
          <p:spPr>
            <a:xfrm>
              <a:off x="1564722" y="3714055"/>
              <a:ext cx="32175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/>
                <a:t>전기차 충전구역 내</a:t>
              </a:r>
              <a:endParaRPr lang="en-US" altLang="ko-KR" sz="1800" b="1" dirty="0"/>
            </a:p>
            <a:p>
              <a:pPr algn="ctr"/>
              <a:r>
                <a:rPr lang="ko-KR" altLang="en-US" sz="1800" b="1" dirty="0"/>
                <a:t>일반 차량을 주차하는 행위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3C9862-7F67-4CB1-FA24-74AB88D12B48}"/>
                </a:ext>
              </a:extLst>
            </p:cNvPr>
            <p:cNvSpPr txBox="1"/>
            <p:nvPr/>
          </p:nvSpPr>
          <p:spPr>
            <a:xfrm>
              <a:off x="6757293" y="3714055"/>
              <a:ext cx="32175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/>
                <a:t>충전 후에도</a:t>
              </a:r>
              <a:r>
                <a:rPr lang="en-US" altLang="ko-KR" sz="1800" b="1" dirty="0"/>
                <a:t/>
              </a:r>
              <a:br>
                <a:rPr lang="en-US" altLang="ko-KR" sz="1800" b="1" dirty="0"/>
              </a:br>
              <a:r>
                <a:rPr lang="ko-KR" altLang="en-US" sz="1800" b="1" dirty="0"/>
                <a:t>계속 주차하는 행위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3000443-9450-EF1C-D4A3-7DE51FA1B478}"/>
                </a:ext>
              </a:extLst>
            </p:cNvPr>
            <p:cNvGrpSpPr/>
            <p:nvPr/>
          </p:nvGrpSpPr>
          <p:grpSpPr>
            <a:xfrm>
              <a:off x="9012533" y="4853946"/>
              <a:ext cx="1572108" cy="1237399"/>
              <a:chOff x="4417118" y="4660000"/>
              <a:chExt cx="1572108" cy="123739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55EC946-1A0B-F202-7D10-329163468446}"/>
                  </a:ext>
                </a:extLst>
              </p:cNvPr>
              <p:cNvSpPr/>
              <p:nvPr/>
            </p:nvSpPr>
            <p:spPr>
              <a:xfrm rot="20700000">
                <a:off x="4417118" y="4849351"/>
                <a:ext cx="1572108" cy="82731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C00000"/>
                    </a:solidFill>
                  </a:rPr>
                  <a:t>과태료</a:t>
                </a:r>
                <a:endParaRPr lang="en-US" altLang="ko-KR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altLang="ko-KR" sz="1800" b="1" dirty="0">
                    <a:solidFill>
                      <a:schemeClr val="tx1"/>
                    </a:solidFill>
                  </a:rPr>
                  <a:t>10</a:t>
                </a:r>
                <a:r>
                  <a:rPr lang="ko-KR" altLang="en-US" sz="1800" b="1" dirty="0">
                    <a:solidFill>
                      <a:schemeClr val="tx1"/>
                    </a:solidFill>
                  </a:rPr>
                  <a:t>만원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D42CDBC6-7258-EE66-9817-6DDBE3491598}"/>
                  </a:ext>
                </a:extLst>
              </p:cNvPr>
              <p:cNvCxnSpPr/>
              <p:nvPr/>
            </p:nvCxnSpPr>
            <p:spPr>
              <a:xfrm flipV="1">
                <a:off x="4542971" y="4660000"/>
                <a:ext cx="1331092" cy="123739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DB367A-024C-914D-EBBF-4DE8F0A726D4}"/>
                </a:ext>
              </a:extLst>
            </p:cNvPr>
            <p:cNvSpPr txBox="1"/>
            <p:nvPr/>
          </p:nvSpPr>
          <p:spPr>
            <a:xfrm rot="19800000">
              <a:off x="9520673" y="4167866"/>
              <a:ext cx="6900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Z</a:t>
              </a:r>
              <a:endParaRPr lang="ko-KR" alt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620B14-A396-B7B1-1467-70AE87CF0CAA}"/>
                </a:ext>
              </a:extLst>
            </p:cNvPr>
            <p:cNvSpPr txBox="1"/>
            <p:nvPr/>
          </p:nvSpPr>
          <p:spPr>
            <a:xfrm rot="20700000">
              <a:off x="9915098" y="3909864"/>
              <a:ext cx="690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Z</a:t>
              </a:r>
              <a:endParaRPr lang="ko-KR" altLang="en-US" sz="12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668A61-9873-611F-3DC8-4FBABB691590}"/>
                </a:ext>
              </a:extLst>
            </p:cNvPr>
            <p:cNvSpPr txBox="1"/>
            <p:nvPr/>
          </p:nvSpPr>
          <p:spPr>
            <a:xfrm>
              <a:off x="10309523" y="3682639"/>
              <a:ext cx="690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Z</a:t>
              </a:r>
              <a:endParaRPr lang="ko-KR" altLang="en-US" sz="11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A04A64-1AA3-3283-D006-66EC41F76F4D}"/>
                </a:ext>
              </a:extLst>
            </p:cNvPr>
            <p:cNvSpPr txBox="1"/>
            <p:nvPr/>
          </p:nvSpPr>
          <p:spPr>
            <a:xfrm rot="20700000">
              <a:off x="4029595" y="4324665"/>
              <a:ext cx="5660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?</a:t>
              </a:r>
              <a:endParaRPr lang="ko-KR" alt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E46892-623F-4ACF-3477-1427E98ABCBF}"/>
                </a:ext>
              </a:extLst>
            </p:cNvPr>
            <p:cNvSpPr txBox="1"/>
            <p:nvPr/>
          </p:nvSpPr>
          <p:spPr>
            <a:xfrm rot="900000">
              <a:off x="4356302" y="4343558"/>
              <a:ext cx="5660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/>
                <a:t>!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6810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4d02309a1_3_0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g254d02309a1_3_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g254d02309a1_3_0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g254d02309a1_3_0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65" name="Google Shape;65;g254d02309a1_3_0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구현 목표 및 내용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254d02309a1_3_0"/>
          <p:cNvSpPr txBox="1"/>
          <p:nvPr/>
        </p:nvSpPr>
        <p:spPr>
          <a:xfrm>
            <a:off x="1164392" y="313361"/>
            <a:ext cx="526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 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254d02309a1_3_0"/>
          <p:cNvSpPr/>
          <p:nvPr/>
        </p:nvSpPr>
        <p:spPr>
          <a:xfrm>
            <a:off x="1272024" y="1916832"/>
            <a:ext cx="9864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g254d02309a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55D0759E-9DFF-900A-C5CD-A603CFB09DE4}"/>
              </a:ext>
            </a:extLst>
          </p:cNvPr>
          <p:cNvGrpSpPr/>
          <p:nvPr/>
        </p:nvGrpSpPr>
        <p:grpSpPr>
          <a:xfrm>
            <a:off x="9373648" y="1916825"/>
            <a:ext cx="1800225" cy="4276725"/>
            <a:chOff x="9419822" y="1916825"/>
            <a:chExt cx="1800225" cy="427672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1D740D9-FEBC-AF35-6A3C-7DBB24F780B8}"/>
                </a:ext>
              </a:extLst>
            </p:cNvPr>
            <p:cNvSpPr/>
            <p:nvPr/>
          </p:nvSpPr>
          <p:spPr>
            <a:xfrm>
              <a:off x="9419822" y="1916825"/>
              <a:ext cx="1800225" cy="42767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432EF8E-B18C-494A-117E-C7BFD0C8A2A7}"/>
                </a:ext>
              </a:extLst>
            </p:cNvPr>
            <p:cNvCxnSpPr/>
            <p:nvPr/>
          </p:nvCxnSpPr>
          <p:spPr>
            <a:xfrm>
              <a:off x="10029422" y="1916825"/>
              <a:ext cx="0" cy="42767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172E8E2-5EF2-67E8-066D-CD216DAE10B8}"/>
                </a:ext>
              </a:extLst>
            </p:cNvPr>
            <p:cNvCxnSpPr/>
            <p:nvPr/>
          </p:nvCxnSpPr>
          <p:spPr>
            <a:xfrm>
              <a:off x="10639022" y="1916825"/>
              <a:ext cx="0" cy="42767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7200913-2474-DCD0-51E8-4F41299E09FB}"/>
                </a:ext>
              </a:extLst>
            </p:cNvPr>
            <p:cNvCxnSpPr/>
            <p:nvPr/>
          </p:nvCxnSpPr>
          <p:spPr>
            <a:xfrm>
              <a:off x="9419822" y="23835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E995904-465A-4608-0542-7E31487921C6}"/>
                </a:ext>
              </a:extLst>
            </p:cNvPr>
            <p:cNvCxnSpPr/>
            <p:nvPr/>
          </p:nvCxnSpPr>
          <p:spPr>
            <a:xfrm>
              <a:off x="9419822" y="28026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BC7452E-808A-FFFD-4E67-351847B30429}"/>
                </a:ext>
              </a:extLst>
            </p:cNvPr>
            <p:cNvCxnSpPr/>
            <p:nvPr/>
          </p:nvCxnSpPr>
          <p:spPr>
            <a:xfrm>
              <a:off x="9419822" y="32217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0BD7293-2810-E4BA-9180-42D6F208E87D}"/>
                </a:ext>
              </a:extLst>
            </p:cNvPr>
            <p:cNvCxnSpPr/>
            <p:nvPr/>
          </p:nvCxnSpPr>
          <p:spPr>
            <a:xfrm>
              <a:off x="9419822" y="36408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EBE3EED-C228-0AB6-95A1-C5499AF946C7}"/>
                </a:ext>
              </a:extLst>
            </p:cNvPr>
            <p:cNvCxnSpPr/>
            <p:nvPr/>
          </p:nvCxnSpPr>
          <p:spPr>
            <a:xfrm>
              <a:off x="9419822" y="40599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48779AB-4863-04AD-3B33-EE7451C5C82B}"/>
                </a:ext>
              </a:extLst>
            </p:cNvPr>
            <p:cNvCxnSpPr/>
            <p:nvPr/>
          </p:nvCxnSpPr>
          <p:spPr>
            <a:xfrm>
              <a:off x="9419822" y="44790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2D2F5DF-F4A2-51B0-E25B-931EABD5CBB0}"/>
                </a:ext>
              </a:extLst>
            </p:cNvPr>
            <p:cNvCxnSpPr/>
            <p:nvPr/>
          </p:nvCxnSpPr>
          <p:spPr>
            <a:xfrm>
              <a:off x="9419822" y="48981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8A16F50-E962-E116-8617-CECC35F2B95F}"/>
                </a:ext>
              </a:extLst>
            </p:cNvPr>
            <p:cNvCxnSpPr/>
            <p:nvPr/>
          </p:nvCxnSpPr>
          <p:spPr>
            <a:xfrm>
              <a:off x="9419822" y="53172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7231CE0-B87F-9D40-4655-CFCD2F81AA9C}"/>
                </a:ext>
              </a:extLst>
            </p:cNvPr>
            <p:cNvCxnSpPr/>
            <p:nvPr/>
          </p:nvCxnSpPr>
          <p:spPr>
            <a:xfrm>
              <a:off x="9419822" y="57363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04E47D5-FBBB-112D-BE4E-442F37507F67}"/>
                </a:ext>
              </a:extLst>
            </p:cNvPr>
            <p:cNvSpPr/>
            <p:nvPr/>
          </p:nvSpPr>
          <p:spPr>
            <a:xfrm>
              <a:off x="9419822" y="5736350"/>
              <a:ext cx="609595" cy="4571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6D20700-89AC-5651-03BC-0FFBFB85445E}"/>
                </a:ext>
              </a:extLst>
            </p:cNvPr>
            <p:cNvSpPr/>
            <p:nvPr/>
          </p:nvSpPr>
          <p:spPr>
            <a:xfrm>
              <a:off x="10620677" y="5736350"/>
              <a:ext cx="599370" cy="4571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8A9C9656-F053-B33B-7295-E491708BC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9473441" y="5372691"/>
              <a:ext cx="498386" cy="356554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D99E808-EF3A-6950-87CF-3D88FB4B4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9473441" y="4953303"/>
              <a:ext cx="498386" cy="356554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389281D-6F6B-06C3-2AEC-64B6BB361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9473441" y="4096055"/>
              <a:ext cx="498386" cy="356554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6794ED31-72CD-6E4A-1B48-766020C23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9471950" y="2865467"/>
              <a:ext cx="498386" cy="35655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0471799D-D529-CD53-BFA5-C6D22985E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9473441" y="2017587"/>
              <a:ext cx="498386" cy="356554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437058CE-5077-1DBF-CDB3-E11711489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10693703" y="5391163"/>
              <a:ext cx="498386" cy="356554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8409DDE-8A80-B7C9-A244-63A6109F0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10693703" y="3704375"/>
              <a:ext cx="498386" cy="356554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A2FCBA3B-C933-0B3A-3A73-86ED13DD9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10693703" y="3284987"/>
              <a:ext cx="498386" cy="356554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B772202-E4FD-39FF-31D5-4A7B8E7FB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10680405" y="2428464"/>
              <a:ext cx="498386" cy="356554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67C3BDF-4578-B746-CDBF-CD1A3F701A91}"/>
              </a:ext>
            </a:extLst>
          </p:cNvPr>
          <p:cNvGrpSpPr/>
          <p:nvPr/>
        </p:nvGrpSpPr>
        <p:grpSpPr>
          <a:xfrm>
            <a:off x="6190501" y="1916832"/>
            <a:ext cx="1800225" cy="4276725"/>
            <a:chOff x="5460827" y="1916832"/>
            <a:chExt cx="1800225" cy="427672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7D8E146-2DE1-7704-9EB0-4170FE9E79CE}"/>
                </a:ext>
              </a:extLst>
            </p:cNvPr>
            <p:cNvGrpSpPr/>
            <p:nvPr/>
          </p:nvGrpSpPr>
          <p:grpSpPr>
            <a:xfrm>
              <a:off x="5460827" y="1916832"/>
              <a:ext cx="1800225" cy="4276725"/>
              <a:chOff x="4295775" y="1543050"/>
              <a:chExt cx="1800225" cy="427672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8DB65D3-9D02-B721-C032-856ECAAA47F0}"/>
                  </a:ext>
                </a:extLst>
              </p:cNvPr>
              <p:cNvSpPr/>
              <p:nvPr/>
            </p:nvSpPr>
            <p:spPr>
              <a:xfrm>
                <a:off x="4295775" y="1543050"/>
                <a:ext cx="1800225" cy="42767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DBEE006F-53D4-8A1E-6C90-126B3F2F5D6E}"/>
                  </a:ext>
                </a:extLst>
              </p:cNvPr>
              <p:cNvCxnSpPr/>
              <p:nvPr/>
            </p:nvCxnSpPr>
            <p:spPr>
              <a:xfrm>
                <a:off x="4905375" y="1543050"/>
                <a:ext cx="0" cy="427672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7515A7B8-77FC-E658-A262-33645E84E1A0}"/>
                  </a:ext>
                </a:extLst>
              </p:cNvPr>
              <p:cNvCxnSpPr/>
              <p:nvPr/>
            </p:nvCxnSpPr>
            <p:spPr>
              <a:xfrm>
                <a:off x="5514975" y="1543050"/>
                <a:ext cx="0" cy="427672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75C3962B-D2EB-8ABE-6BEB-DEDF7F239577}"/>
                  </a:ext>
                </a:extLst>
              </p:cNvPr>
              <p:cNvCxnSpPr/>
              <p:nvPr/>
            </p:nvCxnSpPr>
            <p:spPr>
              <a:xfrm>
                <a:off x="4295775" y="2009775"/>
                <a:ext cx="18002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603F583-2A06-56BB-9E90-B8E154712557}"/>
                  </a:ext>
                </a:extLst>
              </p:cNvPr>
              <p:cNvCxnSpPr/>
              <p:nvPr/>
            </p:nvCxnSpPr>
            <p:spPr>
              <a:xfrm>
                <a:off x="4295775" y="2428875"/>
                <a:ext cx="18002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E716712A-669E-6A63-536E-8893B3A5D151}"/>
                  </a:ext>
                </a:extLst>
              </p:cNvPr>
              <p:cNvCxnSpPr/>
              <p:nvPr/>
            </p:nvCxnSpPr>
            <p:spPr>
              <a:xfrm>
                <a:off x="4295775" y="2847975"/>
                <a:ext cx="18002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7A257C15-E8D2-B17E-84E2-B58BA4EA6FAD}"/>
                  </a:ext>
                </a:extLst>
              </p:cNvPr>
              <p:cNvCxnSpPr/>
              <p:nvPr/>
            </p:nvCxnSpPr>
            <p:spPr>
              <a:xfrm>
                <a:off x="4295775" y="3267075"/>
                <a:ext cx="18002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DE5AEB25-B65C-0D78-5CE0-EF250BFDD1F6}"/>
                  </a:ext>
                </a:extLst>
              </p:cNvPr>
              <p:cNvCxnSpPr/>
              <p:nvPr/>
            </p:nvCxnSpPr>
            <p:spPr>
              <a:xfrm>
                <a:off x="4295775" y="3686175"/>
                <a:ext cx="18002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2B5B721-C710-9465-4FF2-45A3CE58807F}"/>
                  </a:ext>
                </a:extLst>
              </p:cNvPr>
              <p:cNvCxnSpPr/>
              <p:nvPr/>
            </p:nvCxnSpPr>
            <p:spPr>
              <a:xfrm>
                <a:off x="4295775" y="4105275"/>
                <a:ext cx="18002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DD96587B-4851-7C2F-844D-2992CC4A0837}"/>
                  </a:ext>
                </a:extLst>
              </p:cNvPr>
              <p:cNvCxnSpPr/>
              <p:nvPr/>
            </p:nvCxnSpPr>
            <p:spPr>
              <a:xfrm>
                <a:off x="4295775" y="4524375"/>
                <a:ext cx="18002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94058EC4-AE16-166B-3C96-516D3AE5287D}"/>
                  </a:ext>
                </a:extLst>
              </p:cNvPr>
              <p:cNvCxnSpPr/>
              <p:nvPr/>
            </p:nvCxnSpPr>
            <p:spPr>
              <a:xfrm>
                <a:off x="4295775" y="4943475"/>
                <a:ext cx="18002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B9DFA72D-98B7-97E6-B7D4-4E6A34DF45F3}"/>
                  </a:ext>
                </a:extLst>
              </p:cNvPr>
              <p:cNvCxnSpPr/>
              <p:nvPr/>
            </p:nvCxnSpPr>
            <p:spPr>
              <a:xfrm>
                <a:off x="4295775" y="5362575"/>
                <a:ext cx="180022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EEE3B5E-18E8-C623-307F-C609A7E911D4}"/>
                  </a:ext>
                </a:extLst>
              </p:cNvPr>
              <p:cNvSpPr/>
              <p:nvPr/>
            </p:nvSpPr>
            <p:spPr>
              <a:xfrm>
                <a:off x="4295775" y="5362575"/>
                <a:ext cx="609595" cy="4571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81C629C-D6EC-4EC3-747A-16B1387C6096}"/>
                  </a:ext>
                </a:extLst>
              </p:cNvPr>
              <p:cNvSpPr/>
              <p:nvPr/>
            </p:nvSpPr>
            <p:spPr>
              <a:xfrm>
                <a:off x="5496630" y="5362575"/>
                <a:ext cx="599370" cy="45719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B16F6B3-6DDE-44B9-B276-D32CAF1AB9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29" t="22059" r="11874" b="24072"/>
              <a:stretch/>
            </p:blipFill>
            <p:spPr>
              <a:xfrm>
                <a:off x="4349394" y="4998916"/>
                <a:ext cx="498386" cy="356554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748E003B-6919-A48A-D850-91514AC0D8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29" t="22059" r="11874" b="24072"/>
              <a:stretch/>
            </p:blipFill>
            <p:spPr>
              <a:xfrm>
                <a:off x="4349394" y="4579528"/>
                <a:ext cx="498386" cy="35655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5B90361-69D2-D701-00F2-423B36E93B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29" t="22059" r="11874" b="24072"/>
              <a:stretch/>
            </p:blipFill>
            <p:spPr>
              <a:xfrm>
                <a:off x="4349394" y="3722280"/>
                <a:ext cx="498386" cy="35655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6A55322-06A0-9C13-FAD1-F3BDA8CB12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29" t="22059" r="11874" b="24072"/>
              <a:stretch/>
            </p:blipFill>
            <p:spPr>
              <a:xfrm>
                <a:off x="4347903" y="2491692"/>
                <a:ext cx="498386" cy="35655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74CD2B0-EBF8-8358-C4AA-FF1149F9BD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29" t="22059" r="11874" b="24072"/>
              <a:stretch/>
            </p:blipFill>
            <p:spPr>
              <a:xfrm>
                <a:off x="4349394" y="1643812"/>
                <a:ext cx="498386" cy="356554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04603052-06EE-1F4C-9B59-51523A1DA7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29" t="22059" r="11874" b="24072"/>
              <a:stretch/>
            </p:blipFill>
            <p:spPr>
              <a:xfrm>
                <a:off x="5569656" y="5017388"/>
                <a:ext cx="498386" cy="356554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72724400-1872-08CF-8B94-27F75B6EC1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29" t="22059" r="11874" b="24072"/>
              <a:stretch/>
            </p:blipFill>
            <p:spPr>
              <a:xfrm>
                <a:off x="5569656" y="3330600"/>
                <a:ext cx="498386" cy="35655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F5A18A88-CF37-509E-B246-90DA939CA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29" t="22059" r="11874" b="24072"/>
              <a:stretch/>
            </p:blipFill>
            <p:spPr>
              <a:xfrm>
                <a:off x="5569656" y="2911212"/>
                <a:ext cx="498386" cy="356554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25CC0161-789F-8631-B071-166109196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829" t="22059" r="11874" b="24072"/>
              <a:stretch/>
            </p:blipFill>
            <p:spPr>
              <a:xfrm>
                <a:off x="4955930" y="5443977"/>
                <a:ext cx="498386" cy="356554"/>
              </a:xfrm>
              <a:prstGeom prst="rect">
                <a:avLst/>
              </a:prstGeom>
            </p:spPr>
          </p:pic>
        </p:grp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F8BD6238-6371-6853-7C2B-82C752C04624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6370175" y="2606741"/>
              <a:ext cx="0" cy="32110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61B6CD62-D809-942F-EEBA-BED818334572}"/>
                </a:ext>
              </a:extLst>
            </p:cNvPr>
            <p:cNvCxnSpPr>
              <a:cxnSpLocks/>
            </p:cNvCxnSpPr>
            <p:nvPr/>
          </p:nvCxnSpPr>
          <p:spPr>
            <a:xfrm>
              <a:off x="6360939" y="2606741"/>
              <a:ext cx="6229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2FA1BBC2-79F6-84D1-B8D0-E9F833714294}"/>
              </a:ext>
            </a:extLst>
          </p:cNvPr>
          <p:cNvSpPr/>
          <p:nvPr/>
        </p:nvSpPr>
        <p:spPr>
          <a:xfrm>
            <a:off x="8273935" y="3777525"/>
            <a:ext cx="813960" cy="3563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Google Shape;67;g254d02309a1_3_0">
            <a:extLst>
              <a:ext uri="{FF2B5EF4-FFF2-40B4-BE49-F238E27FC236}">
                <a16:creationId xmlns:a16="http://schemas.microsoft.com/office/drawing/2014/main" id="{FBF3D993-0B48-46DA-515D-98BE6353E495}"/>
              </a:ext>
            </a:extLst>
          </p:cNvPr>
          <p:cNvSpPr/>
          <p:nvPr/>
        </p:nvSpPr>
        <p:spPr>
          <a:xfrm>
            <a:off x="1155314" y="1634716"/>
            <a:ext cx="4940686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충전타워 승강기식 주차 시스템</a:t>
            </a:r>
            <a:endParaRPr lang="en-US" altLang="ko-KR" sz="20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차량을 이동시켜 충전 스테이션에 주차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4d02309a1_3_0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g254d02309a1_3_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g254d02309a1_3_0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g254d02309a1_3_0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65" name="Google Shape;65;g254d02309a1_3_0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구현 목표 및 내용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254d02309a1_3_0"/>
          <p:cNvSpPr txBox="1"/>
          <p:nvPr/>
        </p:nvSpPr>
        <p:spPr>
          <a:xfrm>
            <a:off x="1164392" y="313361"/>
            <a:ext cx="526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 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254d02309a1_3_0"/>
          <p:cNvSpPr/>
          <p:nvPr/>
        </p:nvSpPr>
        <p:spPr>
          <a:xfrm>
            <a:off x="1272024" y="1916832"/>
            <a:ext cx="9864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g254d02309a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67;g254d02309a1_3_0">
            <a:extLst>
              <a:ext uri="{FF2B5EF4-FFF2-40B4-BE49-F238E27FC236}">
                <a16:creationId xmlns:a16="http://schemas.microsoft.com/office/drawing/2014/main" id="{FBF3D993-0B48-46DA-515D-98BE6353E495}"/>
              </a:ext>
            </a:extLst>
          </p:cNvPr>
          <p:cNvSpPr/>
          <p:nvPr/>
        </p:nvSpPr>
        <p:spPr>
          <a:xfrm>
            <a:off x="1155314" y="1634716"/>
            <a:ext cx="5965922" cy="230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2000" b="1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충전구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인식형 전기차 충전 플러그</a:t>
            </a:r>
            <a:endParaRPr lang="en-US" altLang="ko-KR" sz="20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전기차 위치로 플러그가 이동함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전기차의 충전구를 카메라를 통해 인식함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영상처리를 통해 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차원 픽셀좌표를 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차원 좌표로 변환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전기차 충전 플러그와 충전구를 체결함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52F8A15-DEAA-9850-13B0-CD82C74CB7CF}"/>
              </a:ext>
            </a:extLst>
          </p:cNvPr>
          <p:cNvGrpSpPr/>
          <p:nvPr/>
        </p:nvGrpSpPr>
        <p:grpSpPr>
          <a:xfrm>
            <a:off x="9304444" y="1916825"/>
            <a:ext cx="1800225" cy="4276725"/>
            <a:chOff x="9304444" y="1916825"/>
            <a:chExt cx="1800225" cy="427672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8978D33-8264-52C9-3C72-708D5D0128D5}"/>
                </a:ext>
              </a:extLst>
            </p:cNvPr>
            <p:cNvSpPr/>
            <p:nvPr/>
          </p:nvSpPr>
          <p:spPr>
            <a:xfrm>
              <a:off x="9304444" y="1916825"/>
              <a:ext cx="1800225" cy="42767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92ED778-DAC4-10C4-5A96-0A1DCD7BB948}"/>
                </a:ext>
              </a:extLst>
            </p:cNvPr>
            <p:cNvCxnSpPr/>
            <p:nvPr/>
          </p:nvCxnSpPr>
          <p:spPr>
            <a:xfrm>
              <a:off x="9914044" y="1916825"/>
              <a:ext cx="0" cy="42767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255B4EA-66D2-5323-996F-044B7B3F34F1}"/>
                </a:ext>
              </a:extLst>
            </p:cNvPr>
            <p:cNvCxnSpPr/>
            <p:nvPr/>
          </p:nvCxnSpPr>
          <p:spPr>
            <a:xfrm>
              <a:off x="10523644" y="1916825"/>
              <a:ext cx="0" cy="42767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165DC45-1082-7EF8-AAC6-7A5572BAA591}"/>
                </a:ext>
              </a:extLst>
            </p:cNvPr>
            <p:cNvCxnSpPr/>
            <p:nvPr/>
          </p:nvCxnSpPr>
          <p:spPr>
            <a:xfrm>
              <a:off x="9304444" y="23835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B5EB70F-92A9-E0D8-AD99-619D2CC08D53}"/>
                </a:ext>
              </a:extLst>
            </p:cNvPr>
            <p:cNvCxnSpPr/>
            <p:nvPr/>
          </p:nvCxnSpPr>
          <p:spPr>
            <a:xfrm>
              <a:off x="9304444" y="28026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17AD632-505D-0A71-21F6-9ED7F1219DFF}"/>
                </a:ext>
              </a:extLst>
            </p:cNvPr>
            <p:cNvCxnSpPr/>
            <p:nvPr/>
          </p:nvCxnSpPr>
          <p:spPr>
            <a:xfrm>
              <a:off x="9304444" y="32217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B146BD3-5DA5-03A8-793D-5AD6C17368AF}"/>
                </a:ext>
              </a:extLst>
            </p:cNvPr>
            <p:cNvCxnSpPr/>
            <p:nvPr/>
          </p:nvCxnSpPr>
          <p:spPr>
            <a:xfrm>
              <a:off x="9304444" y="36408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1FB14CD-67AF-7C2F-2EA4-3A436A72DA12}"/>
                </a:ext>
              </a:extLst>
            </p:cNvPr>
            <p:cNvCxnSpPr/>
            <p:nvPr/>
          </p:nvCxnSpPr>
          <p:spPr>
            <a:xfrm>
              <a:off x="9304444" y="40599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EC06F41-F927-6975-4421-F7425BDA44E8}"/>
                </a:ext>
              </a:extLst>
            </p:cNvPr>
            <p:cNvCxnSpPr/>
            <p:nvPr/>
          </p:nvCxnSpPr>
          <p:spPr>
            <a:xfrm>
              <a:off x="9304444" y="44790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07AEE05-E742-5F87-304B-6CC7B9EEB150}"/>
                </a:ext>
              </a:extLst>
            </p:cNvPr>
            <p:cNvCxnSpPr/>
            <p:nvPr/>
          </p:nvCxnSpPr>
          <p:spPr>
            <a:xfrm>
              <a:off x="9304444" y="48981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7B5CC97-3DEC-4339-21B8-A7311391A257}"/>
                </a:ext>
              </a:extLst>
            </p:cNvPr>
            <p:cNvCxnSpPr/>
            <p:nvPr/>
          </p:nvCxnSpPr>
          <p:spPr>
            <a:xfrm>
              <a:off x="9304444" y="53172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A61569B-1702-9EFF-54EC-A779C244ADB4}"/>
                </a:ext>
              </a:extLst>
            </p:cNvPr>
            <p:cNvCxnSpPr/>
            <p:nvPr/>
          </p:nvCxnSpPr>
          <p:spPr>
            <a:xfrm>
              <a:off x="9304444" y="5736350"/>
              <a:ext cx="180022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424C379-C475-6ED7-3701-8849ACC490D4}"/>
                </a:ext>
              </a:extLst>
            </p:cNvPr>
            <p:cNvSpPr/>
            <p:nvPr/>
          </p:nvSpPr>
          <p:spPr>
            <a:xfrm>
              <a:off x="9304444" y="5736350"/>
              <a:ext cx="609595" cy="4571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E9C9015-A324-BFDB-974E-AFE384EDABA9}"/>
                </a:ext>
              </a:extLst>
            </p:cNvPr>
            <p:cNvSpPr/>
            <p:nvPr/>
          </p:nvSpPr>
          <p:spPr>
            <a:xfrm>
              <a:off x="10505299" y="5736350"/>
              <a:ext cx="599370" cy="4571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1793B08-654E-346B-C1C1-A7AE74BE9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9358063" y="5372691"/>
              <a:ext cx="498386" cy="35655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09CBEEE-E868-A2A9-60DE-07F3AE906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9358063" y="4953303"/>
              <a:ext cx="498386" cy="35655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7F8F9B5-D9FF-B2FD-6375-356EA06DA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9358063" y="4096055"/>
              <a:ext cx="498386" cy="35655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5666C6B-A810-A3FB-1D89-56517D518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9356572" y="2865467"/>
              <a:ext cx="498386" cy="35655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81FD480-8B95-59D8-BBA7-C73FF1A0B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9358063" y="2017587"/>
              <a:ext cx="498386" cy="356554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BA9973B-496C-CA06-F4F3-82225F8C1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10578325" y="5391163"/>
              <a:ext cx="498386" cy="356554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84F02E89-9D5D-D2C2-9912-82CB4F96C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10578325" y="3704375"/>
              <a:ext cx="498386" cy="356554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0AF92F88-0705-D3BE-BE1E-9063C5F0E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10578325" y="3284987"/>
              <a:ext cx="498386" cy="356554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1B4FC67-B908-19CD-255D-3A1772769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29" t="22059" r="11874" b="24072"/>
            <a:stretch/>
          </p:blipFill>
          <p:spPr>
            <a:xfrm>
              <a:off x="10565027" y="2428464"/>
              <a:ext cx="498386" cy="35655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DCCF087-E9B9-91EF-12C1-056DA56750EA}"/>
              </a:ext>
            </a:extLst>
          </p:cNvPr>
          <p:cNvGrpSpPr/>
          <p:nvPr/>
        </p:nvGrpSpPr>
        <p:grpSpPr>
          <a:xfrm>
            <a:off x="7224427" y="5165996"/>
            <a:ext cx="684136" cy="1045580"/>
            <a:chOff x="6796164" y="5188975"/>
            <a:chExt cx="684136" cy="1045580"/>
          </a:xfrm>
        </p:grpSpPr>
        <p:pic>
          <p:nvPicPr>
            <p:cNvPr id="98" name="Picture 10" descr="한국이 신청한 ‘전기차 충전소’ 그래픽 심벌이 ISO 국제표준으로 확정됐다. [사진 한국TC협회]">
              <a:extLst>
                <a:ext uri="{FF2B5EF4-FFF2-40B4-BE49-F238E27FC236}">
                  <a16:creationId xmlns:a16="http://schemas.microsoft.com/office/drawing/2014/main" id="{33D7178C-9E44-E886-897E-3E1D1A2B74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6081"/>
            <a:stretch/>
          </p:blipFill>
          <p:spPr bwMode="auto">
            <a:xfrm>
              <a:off x="6796164" y="5188975"/>
              <a:ext cx="618189" cy="104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0936983-AF5F-DCC6-9537-AD3E04CDC322}"/>
                </a:ext>
              </a:extLst>
            </p:cNvPr>
            <p:cNvSpPr/>
            <p:nvPr/>
          </p:nvSpPr>
          <p:spPr>
            <a:xfrm>
              <a:off x="7344369" y="6104532"/>
              <a:ext cx="135931" cy="5338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6A3D2E83-E159-D05F-6CCC-C4015F7417BA}"/>
              </a:ext>
            </a:extLst>
          </p:cNvPr>
          <p:cNvCxnSpPr>
            <a:cxnSpLocks/>
          </p:cNvCxnSpPr>
          <p:nvPr/>
        </p:nvCxnSpPr>
        <p:spPr>
          <a:xfrm>
            <a:off x="6001422" y="2846020"/>
            <a:ext cx="2984490" cy="1284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95F573C-E3B9-383F-84AB-7DB215EC058E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8796874" y="944246"/>
            <a:ext cx="334695" cy="3176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C35C758-701F-A149-0365-D279924F950A}"/>
              </a:ext>
            </a:extLst>
          </p:cNvPr>
          <p:cNvCxnSpPr/>
          <p:nvPr/>
        </p:nvCxnSpPr>
        <p:spPr>
          <a:xfrm>
            <a:off x="8451273" y="1851817"/>
            <a:ext cx="0" cy="43177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1C73226-D13A-DC96-8B7A-CB48E80F467B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8451273" y="4274332"/>
            <a:ext cx="52060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그림 96">
            <a:extLst>
              <a:ext uri="{FF2B5EF4-FFF2-40B4-BE49-F238E27FC236}">
                <a16:creationId xmlns:a16="http://schemas.microsoft.com/office/drawing/2014/main" id="{9554A433-FF77-72EB-53CB-149C2D168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879" y="4120394"/>
            <a:ext cx="319379" cy="307875"/>
          </a:xfrm>
          <a:prstGeom prst="rect">
            <a:avLst/>
          </a:prstGeom>
        </p:spPr>
      </p:pic>
      <p:pic>
        <p:nvPicPr>
          <p:cNvPr id="2052" name="Picture 4" descr="전기차 급속충전 완속충전 테슬라 현대차 기아차">
            <a:extLst>
              <a:ext uri="{FF2B5EF4-FFF2-40B4-BE49-F238E27FC236}">
                <a16:creationId xmlns:a16="http://schemas.microsoft.com/office/drawing/2014/main" id="{FC5C61A7-310C-B8DA-4EFF-E84FC7C41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22" y="1005442"/>
            <a:ext cx="2760868" cy="1840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0AFC7DD-8445-51A5-4CA7-7AEBD7570AE8}"/>
              </a:ext>
            </a:extLst>
          </p:cNvPr>
          <p:cNvCxnSpPr/>
          <p:nvPr/>
        </p:nvCxnSpPr>
        <p:spPr>
          <a:xfrm>
            <a:off x="7841674" y="5569440"/>
            <a:ext cx="6227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28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6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4d02309a1_3_0"/>
          <p:cNvSpPr/>
          <p:nvPr/>
        </p:nvSpPr>
        <p:spPr>
          <a:xfrm>
            <a:off x="219014" y="200058"/>
            <a:ext cx="11737200" cy="6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g254d02309a1_3_0"/>
          <p:cNvSpPr txBox="1"/>
          <p:nvPr/>
        </p:nvSpPr>
        <p:spPr>
          <a:xfrm>
            <a:off x="255958" y="197876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g254d02309a1_3_0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g254d02309a1_3_0"/>
          <p:cNvSpPr txBox="1"/>
          <p:nvPr/>
        </p:nvSpPr>
        <p:spPr>
          <a:xfrm>
            <a:off x="659396" y="1160748"/>
            <a:ext cx="50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65" name="Google Shape;65;g254d02309a1_3_0"/>
          <p:cNvSpPr txBox="1"/>
          <p:nvPr/>
        </p:nvSpPr>
        <p:spPr>
          <a:xfrm>
            <a:off x="1200772" y="1250152"/>
            <a:ext cx="860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구현 목표 및 내용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254d02309a1_3_0"/>
          <p:cNvSpPr txBox="1"/>
          <p:nvPr/>
        </p:nvSpPr>
        <p:spPr>
          <a:xfrm>
            <a:off x="1164392" y="313361"/>
            <a:ext cx="526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 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254d02309a1_3_0"/>
          <p:cNvSpPr/>
          <p:nvPr/>
        </p:nvSpPr>
        <p:spPr>
          <a:xfrm>
            <a:off x="1272024" y="1916832"/>
            <a:ext cx="9864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g254d02309a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67;g254d02309a1_3_0">
            <a:extLst>
              <a:ext uri="{FF2B5EF4-FFF2-40B4-BE49-F238E27FC236}">
                <a16:creationId xmlns:a16="http://schemas.microsoft.com/office/drawing/2014/main" id="{FBF3D993-0B48-46DA-515D-98BE6353E495}"/>
              </a:ext>
            </a:extLst>
          </p:cNvPr>
          <p:cNvSpPr/>
          <p:nvPr/>
        </p:nvSpPr>
        <p:spPr>
          <a:xfrm>
            <a:off x="1155313" y="1634716"/>
            <a:ext cx="8061503" cy="230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충전타워 사용자</a:t>
            </a:r>
            <a:r>
              <a:rPr lang="en-US" alt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인터페이스</a:t>
            </a:r>
            <a:endParaRPr lang="en-US" altLang="ko-KR" sz="20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사용자가 차량을 입고 및 </a:t>
            </a:r>
            <a:r>
              <a:rPr lang="ko-KR" alt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출차를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할 수 있는 인터페이스 시스템을 개발함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유저모드 기능 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차량 등록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요금 결제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관리자모드 기능 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주차현황판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요금관리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차고관리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56DAA60-0A80-2296-11E4-1F7A5BF3B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5183" y="26265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0" name="_x123828024">
            <a:extLst>
              <a:ext uri="{FF2B5EF4-FFF2-40B4-BE49-F238E27FC236}">
                <a16:creationId xmlns:a16="http://schemas.microsoft.com/office/drawing/2014/main" id="{48685DCA-BDC3-599D-9F9E-F1B87745E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57" y="3954386"/>
            <a:ext cx="3717095" cy="20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381409640">
            <a:extLst>
              <a:ext uri="{FF2B5EF4-FFF2-40B4-BE49-F238E27FC236}">
                <a16:creationId xmlns:a16="http://schemas.microsoft.com/office/drawing/2014/main" id="{A213A26C-17D6-9198-2DC1-1C2D46B8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48" y="3954386"/>
            <a:ext cx="3719798" cy="20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AB4B822-B63C-7DFA-2D71-277C495F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B050F-D532-D432-6572-547518745034}"/>
              </a:ext>
            </a:extLst>
          </p:cNvPr>
          <p:cNvSpPr txBox="1"/>
          <p:nvPr/>
        </p:nvSpPr>
        <p:spPr>
          <a:xfrm>
            <a:off x="3975528" y="6026013"/>
            <a:ext cx="4224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운전자용 주차 처리 시스템 유저 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149524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6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6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101" name="Google Shape;101;p6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기대 효과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1164392" y="313361"/>
            <a:ext cx="40318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3;p6">
            <a:extLst>
              <a:ext uri="{FF2B5EF4-FFF2-40B4-BE49-F238E27FC236}">
                <a16:creationId xmlns:a16="http://schemas.microsoft.com/office/drawing/2014/main" id="{3F01928E-B68D-05B9-C398-6AE5FD87F6B6}"/>
              </a:ext>
            </a:extLst>
          </p:cNvPr>
          <p:cNvSpPr/>
          <p:nvPr/>
        </p:nvSpPr>
        <p:spPr>
          <a:xfrm>
            <a:off x="1272024" y="1916832"/>
            <a:ext cx="9864536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lnSpc>
                <a:spcPct val="250000"/>
              </a:lnSpc>
              <a:buClr>
                <a:srgbClr val="3A3838"/>
              </a:buClr>
              <a:buSzPts val="2000"/>
              <a:buFont typeface="Calibri"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충전 인프라 확대 및 충전 방해 및 주차갈등 해소</a:t>
            </a:r>
            <a:endParaRPr lang="en-US" altLang="ko-KR" sz="20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libri"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영상인식을 활용한 충전 자동화를 통해 충전타워 운영 효율 증대</a:t>
            </a:r>
            <a:endParaRPr sz="2000" b="1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Calibri"/>
              <a:buAutoNum type="arabicPeriod"/>
            </a:pPr>
            <a:r>
              <a:rPr lang="ko-KR" altLang="en-US" sz="20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충전 </a:t>
            </a:r>
            <a:r>
              <a:rPr lang="ko-KR" altLang="en-US" sz="2000" b="1" dirty="0" err="1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스케쥴링을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 활용하여 전력망과 연계 시</a:t>
            </a:r>
            <a:r>
              <a:rPr lang="en-US" altLang="ko-KR" sz="20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수요반응</a:t>
            </a:r>
            <a:r>
              <a:rPr lang="en-US" altLang="ko-KR" sz="20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(Demand Response) </a:t>
            </a:r>
            <a:r>
              <a:rPr lang="ko-KR" altLang="en-US" sz="2000" b="1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서비스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E15E">
                <a:alpha val="69803"/>
              </a:srgbClr>
            </a:gs>
            <a:gs pos="71000">
              <a:srgbClr val="9D9FA0">
                <a:alpha val="69803"/>
              </a:srgbClr>
            </a:gs>
            <a:gs pos="100000">
              <a:srgbClr val="939597"/>
            </a:gs>
          </a:gsLst>
          <a:lin ang="2700000" scaled="0"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5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5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개발 구성도</a:t>
            </a:r>
            <a:endParaRPr sz="1800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1164392" y="313361"/>
            <a:ext cx="52629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200050"/>
            <a:ext cx="1168975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41A9E5-6D85-D1E9-D20E-7D78EB949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831" y="1527182"/>
            <a:ext cx="8826338" cy="49460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659</Words>
  <Application>Microsoft Office PowerPoint</Application>
  <PresentationFormat>와이드스크린</PresentationFormat>
  <Paragraphs>214</Paragraphs>
  <Slides>30</Slides>
  <Notes>30</Notes>
  <HiddenSlides>0</HiddenSlides>
  <MMClips>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Noto Sans Symbols</vt:lpstr>
      <vt:lpstr>Malgun Gothic</vt:lpstr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IoT11</cp:lastModifiedBy>
  <cp:revision>71</cp:revision>
  <dcterms:created xsi:type="dcterms:W3CDTF">2014-04-29T00:37:20Z</dcterms:created>
  <dcterms:modified xsi:type="dcterms:W3CDTF">2024-01-23T04:33:30Z</dcterms:modified>
</cp:coreProperties>
</file>